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63.svg" ContentType="image/svg+xml"/>
  <Override PartName="/ppt/media/image65.svg" ContentType="image/svg+xml"/>
  <Override PartName="/ppt/media/image6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3"/>
  </p:sldMasterIdLst>
  <p:notesMasterIdLst>
    <p:notesMasterId r:id="rId11"/>
  </p:notesMasterIdLst>
  <p:handoutMasterIdLst>
    <p:handoutMasterId r:id="rId40"/>
  </p:handoutMasterIdLst>
  <p:sldIdLst>
    <p:sldId id="438" r:id="rId4"/>
    <p:sldId id="475" r:id="rId5"/>
    <p:sldId id="711" r:id="rId6"/>
    <p:sldId id="479" r:id="rId7"/>
    <p:sldId id="1824" r:id="rId8"/>
    <p:sldId id="608" r:id="rId9"/>
    <p:sldId id="611" r:id="rId10"/>
    <p:sldId id="476" r:id="rId12"/>
    <p:sldId id="680" r:id="rId13"/>
    <p:sldId id="522" r:id="rId14"/>
    <p:sldId id="523" r:id="rId15"/>
    <p:sldId id="524" r:id="rId16"/>
    <p:sldId id="681" r:id="rId17"/>
    <p:sldId id="607" r:id="rId18"/>
    <p:sldId id="550" r:id="rId19"/>
    <p:sldId id="683" r:id="rId20"/>
    <p:sldId id="549" r:id="rId21"/>
    <p:sldId id="721" r:id="rId22"/>
    <p:sldId id="1904" r:id="rId23"/>
    <p:sldId id="481" r:id="rId24"/>
    <p:sldId id="559" r:id="rId25"/>
    <p:sldId id="684" r:id="rId26"/>
    <p:sldId id="587" r:id="rId27"/>
    <p:sldId id="685" r:id="rId28"/>
    <p:sldId id="718" r:id="rId29"/>
    <p:sldId id="568" r:id="rId30"/>
    <p:sldId id="1871" r:id="rId31"/>
    <p:sldId id="687" r:id="rId32"/>
    <p:sldId id="688" r:id="rId33"/>
    <p:sldId id="709" r:id="rId34"/>
    <p:sldId id="566" r:id="rId35"/>
    <p:sldId id="689" r:id="rId36"/>
    <p:sldId id="690" r:id="rId37"/>
    <p:sldId id="613" r:id="rId38"/>
    <p:sldId id="412" r:id="rId39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/>
      <p:regular r:id="rId49"/>
      <p:italic r:id="rId50"/>
    </p:embeddedFont>
    <p:embeddedFont>
      <p:font typeface="方正中雅宋_GBK" panose="02000000000000000000" charset="-122"/>
      <p:regular r:id="rId51"/>
    </p:embeddedFont>
    <p:embeddedFont>
      <p:font typeface="方正粗雅宋_GBK" panose="02000000000000000000" charset="-122"/>
      <p:regular r:id="rId52"/>
    </p:embeddedFont>
    <p:embeddedFont>
      <p:font typeface="微软雅黑" panose="020B0503020204020204" charset="-122"/>
      <p:regular r:id="rId53"/>
    </p:embeddedFont>
    <p:embeddedFont>
      <p:font typeface="楷体" panose="02010609060101010101" pitchFamily="49" charset="-122"/>
      <p:regular r:id="rId54"/>
    </p:embeddedFont>
    <p:embeddedFont>
      <p:font typeface="方正兰亭黑简体" panose="02000000000000000000" charset="-122"/>
      <p:regular r:id="rId55"/>
    </p:embeddedFont>
  </p:embeddedFontLst>
  <p:custDataLst>
    <p:tags r:id="rId5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3" userDrawn="1">
          <p15:clr>
            <a:srgbClr val="A4A3A4"/>
          </p15:clr>
        </p15:guide>
        <p15:guide id="2" pos="3883" userDrawn="1">
          <p15:clr>
            <a:srgbClr val="A4A3A4"/>
          </p15:clr>
        </p15:guide>
        <p15:guide id="3" pos="6517" userDrawn="1">
          <p15:clr>
            <a:srgbClr val="A4A3A4"/>
          </p15:clr>
        </p15:guide>
        <p15:guide id="4" pos="5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讴 吕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9C"/>
    <a:srgbClr val="FDCD5F"/>
    <a:srgbClr val="364FB8"/>
    <a:srgbClr val="182286"/>
    <a:srgbClr val="F4F5F5"/>
    <a:srgbClr val="F2F2F3"/>
    <a:srgbClr val="DDDDDD"/>
    <a:srgbClr val="1A2592"/>
    <a:srgbClr val="2A4982"/>
    <a:srgbClr val="2D4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6415" autoAdjust="0"/>
  </p:normalViewPr>
  <p:slideViewPr>
    <p:cSldViewPr snapToGrid="0" showGuides="1">
      <p:cViewPr varScale="1">
        <p:scale>
          <a:sx n="78" d="100"/>
          <a:sy n="78" d="100"/>
        </p:scale>
        <p:origin x="77" y="230"/>
      </p:cViewPr>
      <p:guideLst>
        <p:guide orient="horz" pos="2173"/>
        <p:guide pos="3883"/>
        <p:guide pos="6517"/>
        <p:guide pos="579"/>
      </p:guideLst>
    </p:cSldViewPr>
  </p:slideViewPr>
  <p:outlineViewPr>
    <p:cViewPr>
      <p:scale>
        <a:sx n="33" d="100"/>
        <a:sy n="33" d="100"/>
      </p:scale>
      <p:origin x="0" y="-3163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tags" Target="tags/tag73.xml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slide" Target="slides/slide2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472313622052"/>
          <c:y val="0.0825508058864751"/>
          <c:w val="0.874133959659814"/>
          <c:h val="0.487613174491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被引次数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国家社会科学基金项目</c:v>
                </c:pt>
                <c:pt idx="1">
                  <c:v>国家自然科学基金项目</c:v>
                </c:pt>
                <c:pt idx="2">
                  <c:v>国家科技支撑计划</c:v>
                </c:pt>
                <c:pt idx="3">
                  <c:v>国际重点基础研究发展计划</c:v>
                </c:pt>
                <c:pt idx="4">
                  <c:v>国家高技术研究发展计划</c:v>
                </c:pt>
                <c:pt idx="5">
                  <c:v>中国博士后科学基金</c:v>
                </c:pt>
                <c:pt idx="6">
                  <c:v>跨世纪优秀人才培养计划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705</c:v>
                </c:pt>
                <c:pt idx="1">
                  <c:v>700</c:v>
                </c:pt>
                <c:pt idx="2">
                  <c:v>108</c:v>
                </c:pt>
                <c:pt idx="3">
                  <c:v>63</c:v>
                </c:pt>
                <c:pt idx="4">
                  <c:v>47</c:v>
                </c:pt>
                <c:pt idx="5">
                  <c:v>39</c:v>
                </c:pt>
                <c:pt idx="6">
                  <c:v>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27"/>
        <c:axId val="301675648"/>
        <c:axId val="301677184"/>
      </c:barChart>
      <c:catAx>
        <c:axId val="30167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301677184"/>
        <c:crosses val="autoZero"/>
        <c:auto val="1"/>
        <c:lblAlgn val="ctr"/>
        <c:lblOffset val="100"/>
        <c:noMultiLvlLbl val="0"/>
      </c:catAx>
      <c:valAx>
        <c:axId val="30167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pPr>
          </a:p>
        </c:txPr>
        <c:crossAx val="301675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</c:legendEntry>
      <c:layout>
        <c:manualLayout>
          <c:xMode val="edge"/>
          <c:yMode val="edge"/>
          <c:x val="0.41426967629324"/>
          <c:y val="0.00363600485183073"/>
          <c:w val="0.189981141449983"/>
          <c:h val="0.08519463270524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7465066508131"/>
          <c:y val="0.100177583206325"/>
          <c:w val="0.832670983293977"/>
          <c:h val="0.922345873348722"/>
        </c:manualLayout>
      </c:layout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 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1C289C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92D050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FDCD5F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elete val="1"/>
          </c:dLbls>
          <c:val>
            <c:numRef>
              <c:f>Sheet1!$A$2:$A$7</c:f>
              <c:numCache>
                <c:formatCode>General</c:formatCode>
                <c:ptCount val="6"/>
                <c:pt idx="0">
                  <c:v>31</c:v>
                </c:pt>
                <c:pt idx="1">
                  <c:v>26</c:v>
                </c:pt>
                <c:pt idx="2">
                  <c:v>16</c:v>
                </c:pt>
                <c:pt idx="3">
                  <c:v>15</c:v>
                </c:pt>
                <c:pt idx="4">
                  <c:v>5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此页可根据对方院校教学科研特点选择案例，当下为国际关系、国际商务类院校适用案例。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此页数据每两季度更新一次。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此页数据每两季度更新一次。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可根据对方院校教学科研特点加粗部分子库，如对方是金融院校，可加粗</a:t>
            </a:r>
            <a:r>
              <a:rPr lang="zh-CN" altLang="en-US" b="1">
                <a:sym typeface="+mn-ea"/>
              </a:rPr>
              <a:t>财政金融、商业贸易</a:t>
            </a:r>
            <a:r>
              <a:rPr lang="zh-CN" altLang="en-US">
                <a:sym typeface="+mn-ea"/>
              </a:rPr>
              <a:t>子库。可根据对方院校教学科研特点替换图书书封，展示符合对方教学科研特点的图书。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可根据对方院校教学科研特点加粗部分子库，如对方是金融院校，可加粗</a:t>
            </a:r>
            <a:r>
              <a:rPr lang="zh-CN" altLang="en-US" b="1">
                <a:sym typeface="+mn-ea"/>
              </a:rPr>
              <a:t>财政金融、商业贸易</a:t>
            </a:r>
            <a:r>
              <a:rPr lang="zh-CN" altLang="en-US">
                <a:sym typeface="+mn-ea"/>
              </a:rPr>
              <a:t>子库。可根据对方院校教学科研特点替换图书书封，展示符合对方教学科研特点的图书。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可根据对方院校教学科研特点加粗部分子库，如对方是金融院校，可加粗金融业子库。可根据对方院校教学科研特点替换图书书封，展示符合对方教学科研特点的图书。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可根据对方院校所属地区替换图书书封，展示符合对方教学科研特点的图书。如对方为安徽高校，可选择安徽蓝皮书、安徽经济蓝皮书展示。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可根据对方院校教学科研特点加粗部分子库。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可根据对方院校教学科研特点加粗部分子库。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此页数据按季度更新。右侧作者及机构可根据宣讲院校所属区域、优势学科替换更改。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此页数据按季度更新。右侧作者及机构可根据宣讲院校所属区域、优势学科替换更改。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D8AE2-6C77-4170-8C06-0A86307431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4B4B30-65CC-407C-B960-B3BB7179E81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ṥḷíḑê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30278" r="-17634" b="-93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ïsḷiḑé"/>
          <p:cNvSpPr/>
          <p:nvPr userDrawn="1"/>
        </p:nvSpPr>
        <p:spPr>
          <a:xfrm>
            <a:off x="-9529" y="-31258"/>
            <a:ext cx="12192000" cy="6889258"/>
          </a:xfrm>
          <a:prstGeom prst="rect">
            <a:avLst/>
          </a:prstGeom>
          <a:gradFill>
            <a:gsLst>
              <a:gs pos="4000">
                <a:srgbClr val="24190A"/>
              </a:gs>
              <a:gs pos="97000">
                <a:srgbClr val="9D702F">
                  <a:alpha val="79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îślíďê"/>
          <p:cNvSpPr/>
          <p:nvPr userDrawn="1"/>
        </p:nvSpPr>
        <p:spPr>
          <a:xfrm>
            <a:off x="0" y="3308468"/>
            <a:ext cx="12182471" cy="354953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24190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íśḻïďè"/>
          <p:cNvSpPr/>
          <p:nvPr/>
        </p:nvSpPr>
        <p:spPr>
          <a:xfrm>
            <a:off x="12191319" y="0"/>
            <a:ext cx="684" cy="13546"/>
          </a:xfrm>
          <a:custGeom>
            <a:avLst/>
            <a:gdLst>
              <a:gd name="connsiteX0" fmla="*/ 0 w 684"/>
              <a:gd name="connsiteY0" fmla="*/ 0 h 13546"/>
              <a:gd name="connsiteX1" fmla="*/ 684 w 684"/>
              <a:gd name="connsiteY1" fmla="*/ 0 h 13546"/>
              <a:gd name="connsiteX2" fmla="*/ 684 w 684"/>
              <a:gd name="connsiteY2" fmla="*/ 13546 h 13546"/>
              <a:gd name="connsiteX3" fmla="*/ 0 w 684"/>
              <a:gd name="connsiteY3" fmla="*/ 0 h 13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" h="13546">
                <a:moveTo>
                  <a:pt x="0" y="0"/>
                </a:moveTo>
                <a:lnTo>
                  <a:pt x="684" y="0"/>
                </a:lnTo>
                <a:lnTo>
                  <a:pt x="684" y="135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401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5954483" y="4186381"/>
            <a:ext cx="4003674" cy="258532"/>
          </a:xfr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>
              <a:buNone/>
              <a:defRPr lang="zh-CN" altLang="en-US" sz="1200" b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2" hasCustomPrompt="1"/>
          </p:nvPr>
        </p:nvSpPr>
        <p:spPr>
          <a:xfrm>
            <a:off x="5954483" y="4444913"/>
            <a:ext cx="4003674" cy="258532"/>
          </a:xfr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>
              <a:buNone/>
              <a:defRPr lang="zh-CN" altLang="en-US" sz="1200" b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1" y="1344451"/>
            <a:ext cx="10858500" cy="2319337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buNone/>
              <a:defRPr lang="en-US" altLang="zh-CN" sz="5400" b="1" dirty="0"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rgbClr val="D1A667"/>
                    </a:gs>
                  </a:gsLst>
                  <a:lin ang="2700000" scaled="1"/>
                </a:gradFill>
                <a:latin typeface="+mj-ea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 altLang="zh-CN" dirty="0"/>
              <a:t>Thank you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64" y="6356172"/>
            <a:ext cx="2845096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FAB04-07CB-4F1D-88A2-82CF5C90E6B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034" y="6356172"/>
            <a:ext cx="3859615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64" y="6356172"/>
            <a:ext cx="2845096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102A-D2AB-47F3-9A17-1D95B3DF157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034" y="6356172"/>
            <a:ext cx="3859615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2"/>
          </p:nvPr>
        </p:nvSpPr>
        <p:spPr>
          <a:xfrm>
            <a:off x="609664" y="6356172"/>
            <a:ext cx="2845096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431AFB-2C87-4529-9320-DF851ED77DF9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6034" y="6356172"/>
            <a:ext cx="3859615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2"/>
          </p:nvPr>
        </p:nvSpPr>
        <p:spPr>
          <a:xfrm>
            <a:off x="609664" y="6356172"/>
            <a:ext cx="2845096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6BD9AD-22D4-40A4-852E-F55CB5CFE35E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3"/>
          </p:nvPr>
        </p:nvSpPr>
        <p:spPr>
          <a:xfrm>
            <a:off x="4166034" y="6356172"/>
            <a:ext cx="3859615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78" y="365109"/>
            <a:ext cx="10515326" cy="132550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78" y="1825541"/>
            <a:ext cx="10515326" cy="4351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683" cy="68576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日期占位符 1"/>
          <p:cNvSpPr>
            <a:spLocks noGrp="1"/>
          </p:cNvSpPr>
          <p:nvPr>
            <p:ph type="dt" sz="half" idx="2"/>
          </p:nvPr>
        </p:nvSpPr>
        <p:spPr>
          <a:xfrm>
            <a:off x="838287" y="6356172"/>
            <a:ext cx="2743486" cy="365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3765">
              <a:defRPr noProof="1"/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9021" y="6356172"/>
            <a:ext cx="4113642" cy="365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3765">
              <a:defRPr noProof="1"/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09910" y="6356172"/>
            <a:ext cx="2743486" cy="3650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noProof="1" dirty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3DDF34F-8483-4371-8903-BFCC7E9C2D1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683" cy="68576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日期占位符 1"/>
          <p:cNvSpPr>
            <a:spLocks noGrp="1"/>
          </p:cNvSpPr>
          <p:nvPr>
            <p:ph type="dt" sz="half" idx="2"/>
          </p:nvPr>
        </p:nvSpPr>
        <p:spPr>
          <a:xfrm>
            <a:off x="838287" y="6356172"/>
            <a:ext cx="2743486" cy="365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3765">
              <a:defRPr noProof="1"/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9021" y="6356172"/>
            <a:ext cx="4113642" cy="365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3765">
              <a:defRPr noProof="1"/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09910" y="6356172"/>
            <a:ext cx="2743486" cy="3650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noProof="1" dirty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952EE8-1E47-4D26-8F13-3FB1700E4CE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2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16" Type="http://schemas.openxmlformats.org/officeDocument/2006/relationships/image" Target="../media/image2.png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 advClick="0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64" y="6356172"/>
            <a:ext cx="2845096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D9DFE6-AA97-43AB-8AAD-4B7E5606E4B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034" y="6356172"/>
            <a:ext cx="3859615" cy="366611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923" y="6356172"/>
            <a:ext cx="2845096" cy="366611"/>
          </a:xfrm>
          <a:prstGeom prst="rect">
            <a:avLst/>
          </a:prstGeom>
        </p:spPr>
        <p:txBody>
          <a:bodyPr vert="horz" wrap="square" lIns="91426" tIns="45712" rIns="91426" bIns="45712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00FE4A-DC94-4891-93C4-8CF7476919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95" indent="-2273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5" indent="-2273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9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0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1.xml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2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14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5.xml"/><Relationship Id="rId2" Type="http://schemas.openxmlformats.org/officeDocument/2006/relationships/tags" Target="../tags/tag36.xml"/><Relationship Id="rId1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6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tags" Target="../tags/tag37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tags" Target="../tags/tag38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10" Type="http://schemas.openxmlformats.org/officeDocument/2006/relationships/tags" Target="../tags/tag39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17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9.xml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0.xml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1.xml"/><Relationship Id="rId1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22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2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24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2.xml"/><Relationship Id="rId17" Type="http://schemas.openxmlformats.org/officeDocument/2006/relationships/themeOverride" Target="../theme/themeOverride25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3.xml"/><Relationship Id="rId3" Type="http://schemas.openxmlformats.org/officeDocument/2006/relationships/tags" Target="../tags/tag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2" Type="http://schemas.openxmlformats.org/officeDocument/2006/relationships/notesSlide" Target="../notesSlides/notesSlide14.xml"/><Relationship Id="rId21" Type="http://schemas.openxmlformats.org/officeDocument/2006/relationships/slideLayout" Target="../slideLayouts/slideLayout2.xml"/><Relationship Id="rId20" Type="http://schemas.openxmlformats.org/officeDocument/2006/relationships/themeOverride" Target="../theme/themeOverride26.xml"/><Relationship Id="rId2" Type="http://schemas.openxmlformats.org/officeDocument/2006/relationships/tags" Target="../tags/tag56.xml"/><Relationship Id="rId19" Type="http://schemas.openxmlformats.org/officeDocument/2006/relationships/image" Target="../media/image67.svg"/><Relationship Id="rId18" Type="http://schemas.openxmlformats.org/officeDocument/2006/relationships/image" Target="../media/image66.png"/><Relationship Id="rId17" Type="http://schemas.openxmlformats.org/officeDocument/2006/relationships/tags" Target="../tags/tag67.xml"/><Relationship Id="rId16" Type="http://schemas.openxmlformats.org/officeDocument/2006/relationships/image" Target="../media/image65.svg"/><Relationship Id="rId15" Type="http://schemas.openxmlformats.org/officeDocument/2006/relationships/image" Target="../media/image64.png"/><Relationship Id="rId14" Type="http://schemas.openxmlformats.org/officeDocument/2006/relationships/tags" Target="../tags/tag66.xml"/><Relationship Id="rId13" Type="http://schemas.openxmlformats.org/officeDocument/2006/relationships/image" Target="../media/image63.svg"/><Relationship Id="rId12" Type="http://schemas.openxmlformats.org/officeDocument/2006/relationships/image" Target="../media/image62.png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27.xml"/><Relationship Id="rId2" Type="http://schemas.openxmlformats.org/officeDocument/2006/relationships/image" Target="../media/image68.png"/><Relationship Id="rId1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28.xml"/><Relationship Id="rId4" Type="http://schemas.openxmlformats.org/officeDocument/2006/relationships/image" Target="../media/image71.png"/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29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jpeg"/><Relationship Id="rId7" Type="http://schemas.openxmlformats.org/officeDocument/2006/relationships/image" Target="../media/image74.png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1" Type="http://schemas.openxmlformats.org/officeDocument/2006/relationships/slideLayout" Target="../slideLayouts/slideLayout2.xml"/><Relationship Id="rId10" Type="http://schemas.openxmlformats.org/officeDocument/2006/relationships/themeOverride" Target="../theme/themeOverride30.xml"/><Relationship Id="rId1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3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6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4" Type="http://schemas.openxmlformats.org/officeDocument/2006/relationships/slideLayout" Target="../slideLayouts/slideLayout2.xml"/><Relationship Id="rId33" Type="http://schemas.openxmlformats.org/officeDocument/2006/relationships/themeOverride" Target="../theme/themeOverride7.xml"/><Relationship Id="rId32" Type="http://schemas.openxmlformats.org/officeDocument/2006/relationships/tags" Target="../tags/tag35.xml"/><Relationship Id="rId31" Type="http://schemas.openxmlformats.org/officeDocument/2006/relationships/tags" Target="../tags/tag34.xml"/><Relationship Id="rId30" Type="http://schemas.openxmlformats.org/officeDocument/2006/relationships/tags" Target="../tags/tag33.xml"/><Relationship Id="rId3" Type="http://schemas.openxmlformats.org/officeDocument/2006/relationships/tags" Target="../tags/tag6.xml"/><Relationship Id="rId29" Type="http://schemas.openxmlformats.org/officeDocument/2006/relationships/tags" Target="../tags/tag32.xml"/><Relationship Id="rId28" Type="http://schemas.openxmlformats.org/officeDocument/2006/relationships/tags" Target="../tags/tag31.xml"/><Relationship Id="rId27" Type="http://schemas.openxmlformats.org/officeDocument/2006/relationships/tags" Target="../tags/tag30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5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8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602663" y="-50800"/>
            <a:ext cx="3440112" cy="100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16" descr="C:\Users\Administrator\Desktop\图片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515" y="3514725"/>
            <a:ext cx="11339195" cy="38842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7" name="组合 22"/>
          <p:cNvGrpSpPr/>
          <p:nvPr/>
        </p:nvGrpSpPr>
        <p:grpSpPr>
          <a:xfrm>
            <a:off x="1326515" y="4454525"/>
            <a:ext cx="8307705" cy="1904365"/>
            <a:chOff x="1326293" y="4198810"/>
            <a:chExt cx="8307390" cy="1904116"/>
          </a:xfrm>
        </p:grpSpPr>
        <p:sp>
          <p:nvSpPr>
            <p:cNvPr id="3078" name="TextBox 15"/>
            <p:cNvSpPr txBox="1"/>
            <p:nvPr/>
          </p:nvSpPr>
          <p:spPr>
            <a:xfrm>
              <a:off x="1326293" y="4198810"/>
              <a:ext cx="1222036" cy="9787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皮 书</a:t>
              </a:r>
              <a:endParaRPr lang="en-US" altLang="zh-CN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数据库</a:t>
              </a:r>
              <a:endParaRPr lang="en-US" altLang="zh-CN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</p:txBody>
        </p:sp>
        <p:sp>
          <p:nvSpPr>
            <p:cNvPr id="3079" name="TextBox 16"/>
            <p:cNvSpPr txBox="1"/>
            <p:nvPr/>
          </p:nvSpPr>
          <p:spPr>
            <a:xfrm>
              <a:off x="3504279" y="5093938"/>
              <a:ext cx="1071563" cy="7549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sz="12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台湾大陆同乡会文献</a:t>
              </a:r>
              <a:endParaRPr lang="zh-CN" sz="12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sz="12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数据库</a:t>
              </a:r>
              <a:endParaRPr lang="zh-CN" sz="12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</p:txBody>
        </p:sp>
        <p:sp>
          <p:nvSpPr>
            <p:cNvPr id="3081" name="TextBox 18"/>
            <p:cNvSpPr txBox="1"/>
            <p:nvPr/>
          </p:nvSpPr>
          <p:spPr>
            <a:xfrm>
              <a:off x="4388170" y="5290435"/>
              <a:ext cx="1069975" cy="6088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lnSpc>
                  <a:spcPts val="2020"/>
                </a:lnSpc>
              </a:pPr>
              <a:r>
                <a:rPr lang="zh-CN" sz="11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中国乡村</a:t>
              </a:r>
              <a:endParaRPr lang="zh-CN" sz="11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  <a:p>
              <a:pPr algn="ctr">
                <a:lnSpc>
                  <a:spcPts val="2020"/>
                </a:lnSpc>
              </a:pPr>
              <a:r>
                <a:rPr lang="zh-CN" sz="11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研究数据库</a:t>
              </a:r>
              <a:endParaRPr lang="zh-CN" sz="11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</p:txBody>
        </p:sp>
        <p:sp>
          <p:nvSpPr>
            <p:cNvPr id="3082" name="TextBox 21"/>
            <p:cNvSpPr txBox="1"/>
            <p:nvPr/>
          </p:nvSpPr>
          <p:spPr>
            <a:xfrm>
              <a:off x="5097852" y="5327649"/>
              <a:ext cx="1069975" cy="6088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lnSpc>
                  <a:spcPts val="2020"/>
                </a:lnSpc>
              </a:pPr>
              <a:r>
                <a:rPr lang="zh-CN" altLang="en-US" sz="11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集刊全文</a:t>
              </a:r>
              <a:endParaRPr lang="en-US" altLang="zh-CN" sz="11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  <a:p>
              <a:pPr algn="ctr">
                <a:lnSpc>
                  <a:spcPts val="2020"/>
                </a:lnSpc>
              </a:pPr>
              <a:r>
                <a:rPr lang="zh-CN" altLang="en-US" sz="11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数据库</a:t>
              </a:r>
              <a:endParaRPr lang="zh-CN" altLang="en-US" sz="11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</p:txBody>
        </p:sp>
        <p:sp>
          <p:nvSpPr>
            <p:cNvPr id="3083" name="TextBox 23"/>
            <p:cNvSpPr txBox="1"/>
            <p:nvPr/>
          </p:nvSpPr>
          <p:spPr>
            <a:xfrm>
              <a:off x="6057900" y="5360988"/>
              <a:ext cx="1482725" cy="3698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…      …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84" name="TextBox 26"/>
            <p:cNvSpPr txBox="1"/>
            <p:nvPr/>
          </p:nvSpPr>
          <p:spPr>
            <a:xfrm rot="-324455">
              <a:off x="6606334" y="5733594"/>
              <a:ext cx="3027349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社科文献数字出版号</a:t>
              </a:r>
              <a:endParaRPr lang="zh-CN" altLang="en-US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</p:txBody>
        </p:sp>
      </p:grpSp>
      <p:sp>
        <p:nvSpPr>
          <p:cNvPr id="3085" name="文本框 4"/>
          <p:cNvSpPr txBox="1"/>
          <p:nvPr/>
        </p:nvSpPr>
        <p:spPr>
          <a:xfrm>
            <a:off x="908050" y="1839595"/>
            <a:ext cx="10153650" cy="23069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1C289C"/>
                </a:solidFill>
                <a:latin typeface="方正粗雅宋_GBK" panose="02000000000000000000" charset="-122"/>
                <a:ea typeface="方正粗雅宋_GBK" panose="02000000000000000000" charset="-122"/>
              </a:rPr>
              <a:t>如何用数据库写论文、做科研</a:t>
            </a:r>
            <a:endParaRPr lang="en-US" altLang="zh-CN" sz="4800" b="1" dirty="0">
              <a:solidFill>
                <a:srgbClr val="113C9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r">
              <a:lnSpc>
                <a:spcPct val="150000"/>
              </a:lnSpc>
            </a:pPr>
            <a:endParaRPr lang="en-US" altLang="zh-CN" sz="4800" b="1" dirty="0">
              <a:solidFill>
                <a:srgbClr val="113C9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3086" name="组合 10"/>
          <p:cNvGrpSpPr/>
          <p:nvPr/>
        </p:nvGrpSpPr>
        <p:grpSpPr>
          <a:xfrm>
            <a:off x="430213" y="392113"/>
            <a:ext cx="1527175" cy="1243012"/>
            <a:chOff x="9634212" y="2039909"/>
            <a:chExt cx="1526425" cy="1243135"/>
          </a:xfrm>
        </p:grpSpPr>
        <p:sp>
          <p:nvSpPr>
            <p:cNvPr id="79" name="直角三角形 78"/>
            <p:cNvSpPr/>
            <p:nvPr/>
          </p:nvSpPr>
          <p:spPr>
            <a:xfrm rot="2045319" flipH="1" flipV="1">
              <a:off x="9672293" y="2852789"/>
              <a:ext cx="431588" cy="430255"/>
            </a:xfrm>
            <a:prstGeom prst="rtTriangle">
              <a:avLst/>
            </a:prstGeom>
            <a:solidFill>
              <a:srgbClr val="1C289C"/>
            </a:solidFill>
            <a:ln>
              <a:solidFill>
                <a:srgbClr val="0A54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直角三角形 79"/>
            <p:cNvSpPr/>
            <p:nvPr/>
          </p:nvSpPr>
          <p:spPr>
            <a:xfrm rot="9519910" flipH="1" flipV="1">
              <a:off x="10116575" y="2039909"/>
              <a:ext cx="430001" cy="430255"/>
            </a:xfrm>
            <a:prstGeom prst="rtTriangle">
              <a:avLst/>
            </a:prstGeom>
            <a:solidFill>
              <a:srgbClr val="1C289C"/>
            </a:solidFill>
            <a:ln>
              <a:solidFill>
                <a:srgbClr val="0A54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直角三角形 80"/>
            <p:cNvSpPr/>
            <p:nvPr/>
          </p:nvSpPr>
          <p:spPr>
            <a:xfrm rot="3845319" flipH="1" flipV="1">
              <a:off x="9633350" y="2424984"/>
              <a:ext cx="231798" cy="230074"/>
            </a:xfrm>
            <a:prstGeom prst="rtTriangle">
              <a:avLst/>
            </a:prstGeom>
            <a:solidFill>
              <a:srgbClr val="1448B0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直角三角形 81"/>
            <p:cNvSpPr/>
            <p:nvPr/>
          </p:nvSpPr>
          <p:spPr>
            <a:xfrm rot="6003094" flipH="1" flipV="1">
              <a:off x="10444828" y="2232238"/>
              <a:ext cx="673167" cy="758452"/>
            </a:xfrm>
            <a:prstGeom prst="rtTriangle">
              <a:avLst/>
            </a:prstGeom>
            <a:solidFill>
              <a:srgbClr val="113C91">
                <a:alpha val="6549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091" name="组合 96"/>
          <p:cNvGrpSpPr/>
          <p:nvPr/>
        </p:nvGrpSpPr>
        <p:grpSpPr>
          <a:xfrm>
            <a:off x="-153987" y="2557463"/>
            <a:ext cx="12506325" cy="957262"/>
            <a:chOff x="52573" y="2567443"/>
            <a:chExt cx="9272959" cy="726768"/>
          </a:xfrm>
        </p:grpSpPr>
        <p:sp>
          <p:nvSpPr>
            <p:cNvPr id="83" name="直角三角形 82"/>
            <p:cNvSpPr/>
            <p:nvPr/>
          </p:nvSpPr>
          <p:spPr>
            <a:xfrm rot="13528439">
              <a:off x="48492" y="2576344"/>
              <a:ext cx="248282" cy="240123"/>
            </a:xfrm>
            <a:prstGeom prst="rtTriangle">
              <a:avLst/>
            </a:prstGeom>
            <a:solidFill>
              <a:srgbClr val="1C2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" name="直角三角形 84"/>
            <p:cNvSpPr/>
            <p:nvPr/>
          </p:nvSpPr>
          <p:spPr>
            <a:xfrm rot="2800532">
              <a:off x="9081329" y="2571523"/>
              <a:ext cx="248282" cy="240122"/>
            </a:xfrm>
            <a:prstGeom prst="rtTriangle">
              <a:avLst/>
            </a:prstGeom>
            <a:solidFill>
              <a:srgbClr val="1C2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4161725" y="3212254"/>
              <a:ext cx="1152352" cy="819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2181893" y="3182123"/>
              <a:ext cx="5112016" cy="27720"/>
            </a:xfrm>
            <a:prstGeom prst="rect">
              <a:avLst/>
            </a:prstGeom>
            <a:solidFill>
              <a:srgbClr val="1C289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096" name="TextBox 25"/>
          <p:cNvSpPr txBox="1"/>
          <p:nvPr/>
        </p:nvSpPr>
        <p:spPr>
          <a:xfrm>
            <a:off x="3655695" y="3588385"/>
            <a:ext cx="5557520" cy="1614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汇报人： 曹天骄</a:t>
            </a:r>
            <a:endParaRPr lang="zh-CN" altLang="en-US" sz="22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社会科学文献出版社 </a:t>
            </a:r>
            <a:r>
              <a:rPr lang="en-US" altLang="zh-CN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· </a:t>
            </a:r>
            <a:r>
              <a:rPr lang="zh-CN" altLang="en-US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数字出版分社</a:t>
            </a:r>
            <a:endParaRPr lang="zh-CN" altLang="en-US" sz="22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2023-06-20</a:t>
            </a:r>
            <a:endParaRPr lang="en-US" altLang="zh-CN" sz="22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  <p:sp>
        <p:nvSpPr>
          <p:cNvPr id="2" name="TextBox 17"/>
          <p:cNvSpPr txBox="1"/>
          <p:nvPr/>
        </p:nvSpPr>
        <p:spPr>
          <a:xfrm>
            <a:off x="2549196" y="5152645"/>
            <a:ext cx="1070016" cy="60947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一带一路</a:t>
            </a:r>
            <a:endParaRPr lang="en-US" altLang="zh-CN" sz="1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数据库</a:t>
            </a:r>
            <a:endParaRPr lang="zh-CN" altLang="en-US" sz="1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剪去单角的矩形 31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19" name="TextBox 33"/>
          <p:cNvSpPr txBox="1"/>
          <p:nvPr/>
        </p:nvSpPr>
        <p:spPr>
          <a:xfrm>
            <a:off x="304800" y="419100"/>
            <a:ext cx="15113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38" name="剪去单角的矩形 37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1" name="TextBox 35"/>
          <p:cNvSpPr txBox="1"/>
          <p:nvPr/>
        </p:nvSpPr>
        <p:spPr>
          <a:xfrm>
            <a:off x="330200" y="431800"/>
            <a:ext cx="151130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49" name="剪去单角的矩形 48"/>
          <p:cNvSpPr/>
          <p:nvPr/>
        </p:nvSpPr>
        <p:spPr>
          <a:xfrm flipV="1">
            <a:off x="0" y="398780"/>
            <a:ext cx="595249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3" name="TextBox 37"/>
          <p:cNvSpPr txBox="1"/>
          <p:nvPr/>
        </p:nvSpPr>
        <p:spPr>
          <a:xfrm>
            <a:off x="184150" y="419100"/>
            <a:ext cx="585470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01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</a:t>
            </a:r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——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学术解读细分领域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74005" y="2533015"/>
            <a:ext cx="6711315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宏观经济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20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产业经济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农业经济      工业经济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劳动经济     财政金融      房地产经济    企业经济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城市经济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交通和旅游    商业贸易      区域经济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313680" y="2085975"/>
            <a:ext cx="5004435" cy="633730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80685" y="2172335"/>
            <a:ext cx="4999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中国经济发展数据库</a:t>
            </a:r>
            <a:r>
              <a:rPr lang="zh-CN" altLang="en-US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（</a:t>
            </a:r>
            <a:r>
              <a:rPr lang="en-US" altLang="zh-CN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12</a:t>
            </a:r>
            <a:r>
              <a:rPr lang="zh-CN" altLang="en-US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个子库）</a:t>
            </a:r>
            <a:endParaRPr lang="zh-CN" altLang="en-US" sz="240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5401" y="1848485"/>
            <a:ext cx="1577603" cy="2314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982" y="2742534"/>
            <a:ext cx="158115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128" y="3816190"/>
            <a:ext cx="1577603" cy="2206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剪去单角的矩形 31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19" name="TextBox 33"/>
          <p:cNvSpPr txBox="1"/>
          <p:nvPr/>
        </p:nvSpPr>
        <p:spPr>
          <a:xfrm>
            <a:off x="304800" y="419100"/>
            <a:ext cx="15113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38" name="剪去单角的矩形 37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1" name="TextBox 35"/>
          <p:cNvSpPr txBox="1"/>
          <p:nvPr/>
        </p:nvSpPr>
        <p:spPr>
          <a:xfrm>
            <a:off x="330200" y="431800"/>
            <a:ext cx="151130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49" name="剪去单角的矩形 48"/>
          <p:cNvSpPr/>
          <p:nvPr/>
        </p:nvSpPr>
        <p:spPr>
          <a:xfrm flipV="1">
            <a:off x="0" y="398780"/>
            <a:ext cx="595249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3" name="TextBox 37"/>
          <p:cNvSpPr txBox="1"/>
          <p:nvPr/>
        </p:nvSpPr>
        <p:spPr>
          <a:xfrm>
            <a:off x="184150" y="419100"/>
            <a:ext cx="585470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01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</a:t>
            </a:r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——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学术解读细分领域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4800" y="2432050"/>
            <a:ext cx="644207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endParaRPr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200000"/>
              </a:lnSpc>
            </a:pPr>
            <a:r>
              <a:rPr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     能源矿产    制造业    </a:t>
            </a:r>
            <a:r>
              <a:rPr sz="18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交通运输业</a:t>
            </a:r>
            <a:endParaRPr sz="1800" b="1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200000"/>
              </a:lnSpc>
            </a:pPr>
            <a:r>
              <a:rPr sz="18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通信和IT业</a:t>
            </a:r>
            <a:r>
              <a:rPr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批发零售业   旅游住宿餐饮业</a:t>
            </a:r>
            <a:endParaRPr sz="18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200000"/>
              </a:lnSpc>
            </a:pPr>
            <a:r>
              <a:rPr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金融业   房地产业   科学研究   租赁和商务服务业</a:t>
            </a:r>
            <a:endParaRPr sz="18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200000"/>
              </a:lnSpc>
            </a:pPr>
            <a:r>
              <a:rPr sz="18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环境和公共设施管理</a:t>
            </a:r>
            <a:r>
              <a:rPr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居民服务   </a:t>
            </a:r>
            <a:r>
              <a:rPr sz="18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卫生和社会保障</a:t>
            </a:r>
            <a:endParaRPr sz="1800" b="1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200000"/>
              </a:lnSpc>
            </a:pPr>
            <a:r>
              <a:rPr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教育   文化体育娱乐业   </a:t>
            </a:r>
            <a:r>
              <a:rPr lang="zh-CN" sz="18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</a:t>
            </a:r>
            <a:r>
              <a:rPr sz="18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共管理</a:t>
            </a:r>
            <a:r>
              <a:rPr lang="zh-CN"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社会组织</a:t>
            </a:r>
            <a:endParaRPr lang="zh-CN" altLang="en-US" sz="1800" noProof="0" dirty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64515" y="2078990"/>
            <a:ext cx="5004435" cy="633730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1520" y="2165350"/>
            <a:ext cx="4999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中国行业发展数据库</a:t>
            </a:r>
            <a:r>
              <a:rPr lang="zh-CN" altLang="en-US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（</a:t>
            </a:r>
            <a:r>
              <a:rPr lang="en-US" altLang="zh-CN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17</a:t>
            </a:r>
            <a:r>
              <a:rPr lang="zh-CN" altLang="en-US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个子库）</a:t>
            </a:r>
            <a:endParaRPr lang="zh-CN" altLang="en-US" sz="240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9113" y="1634490"/>
            <a:ext cx="1574924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395" y="1499870"/>
            <a:ext cx="1578124" cy="2286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0285" y="3385185"/>
            <a:ext cx="1543630" cy="2285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剪去单角的矩形 31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19" name="TextBox 33"/>
          <p:cNvSpPr txBox="1"/>
          <p:nvPr/>
        </p:nvSpPr>
        <p:spPr>
          <a:xfrm>
            <a:off x="304800" y="419100"/>
            <a:ext cx="15113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38" name="剪去单角的矩形 37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1" name="TextBox 35"/>
          <p:cNvSpPr txBox="1"/>
          <p:nvPr/>
        </p:nvSpPr>
        <p:spPr>
          <a:xfrm>
            <a:off x="330200" y="431800"/>
            <a:ext cx="151130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49" name="剪去单角的矩形 48"/>
          <p:cNvSpPr/>
          <p:nvPr/>
        </p:nvSpPr>
        <p:spPr>
          <a:xfrm flipV="1">
            <a:off x="0" y="398780"/>
            <a:ext cx="595249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3" name="TextBox 37"/>
          <p:cNvSpPr txBox="1"/>
          <p:nvPr/>
        </p:nvSpPr>
        <p:spPr>
          <a:xfrm>
            <a:off x="184150" y="419100"/>
            <a:ext cx="585470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01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</a:t>
            </a:r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——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学术解读细分领域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86120" y="3117215"/>
            <a:ext cx="6263640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indent="0" eaLnBrk="0" hangingPunct="0">
              <a:lnSpc>
                <a:spcPct val="200000"/>
              </a:lnSpc>
            </a:pP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</a:t>
            </a:r>
            <a:r>
              <a:rPr lang="zh-CN" altLang="en-US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个省级行政区</a:t>
            </a:r>
            <a:endParaRPr lang="zh-CN" altLang="en-US" sz="22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0" eaLnBrk="0" hangingPunct="0">
              <a:lnSpc>
                <a:spcPct val="200000"/>
              </a:lnSpc>
            </a:pPr>
            <a:r>
              <a:rPr lang="zh-CN" altLang="en-US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个区域经济体</a:t>
            </a:r>
            <a:endParaRPr lang="zh-CN" altLang="en-US" sz="22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0" eaLnBrk="0" hangingPunct="0">
              <a:lnSpc>
                <a:spcPct val="200000"/>
              </a:lnSpc>
            </a:pPr>
            <a:r>
              <a:rPr lang="zh-CN" altLang="en-US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</a:t>
            </a:r>
            <a:r>
              <a:rPr lang="zh-CN" altLang="en-US" sz="22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个地级及以上行政区</a:t>
            </a:r>
            <a:endParaRPr lang="zh-CN" altLang="en-US" sz="22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0" eaLnBrk="0" hangingPunct="0">
              <a:lnSpc>
                <a:spcPct val="150000"/>
              </a:lnSpc>
            </a:pP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313680" y="2032635"/>
            <a:ext cx="5004435" cy="633730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80685" y="2118995"/>
            <a:ext cx="4999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中国区域发展数据库</a:t>
            </a:r>
            <a:r>
              <a:rPr lang="zh-CN" altLang="en-US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（</a:t>
            </a:r>
            <a:r>
              <a:rPr lang="en-US" altLang="zh-CN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6</a:t>
            </a:r>
            <a:r>
              <a:rPr lang="zh-CN" altLang="en-US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个子库）</a:t>
            </a:r>
            <a:endParaRPr lang="zh-CN" altLang="en-US" sz="240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8" y="1745154"/>
            <a:ext cx="1775684" cy="2573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140" y="1569085"/>
            <a:ext cx="1808439" cy="25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016" y="3512819"/>
            <a:ext cx="1775684" cy="2610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剪去单角的矩形 31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19" name="TextBox 33"/>
          <p:cNvSpPr txBox="1"/>
          <p:nvPr/>
        </p:nvSpPr>
        <p:spPr>
          <a:xfrm>
            <a:off x="304800" y="419100"/>
            <a:ext cx="15113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38" name="剪去单角的矩形 37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1" name="TextBox 35"/>
          <p:cNvSpPr txBox="1"/>
          <p:nvPr/>
        </p:nvSpPr>
        <p:spPr>
          <a:xfrm>
            <a:off x="330200" y="431800"/>
            <a:ext cx="151130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49" name="剪去单角的矩形 48"/>
          <p:cNvSpPr/>
          <p:nvPr/>
        </p:nvSpPr>
        <p:spPr>
          <a:xfrm flipV="1">
            <a:off x="0" y="398780"/>
            <a:ext cx="595249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3" name="TextBox 37"/>
          <p:cNvSpPr txBox="1"/>
          <p:nvPr/>
        </p:nvSpPr>
        <p:spPr>
          <a:xfrm>
            <a:off x="184150" y="419100"/>
            <a:ext cx="585470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01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</a:t>
            </a:r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——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学术解读细分领域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865" y="2926715"/>
            <a:ext cx="729742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indent="0" eaLnBrk="0" hangingPunct="0">
              <a:lnSpc>
                <a:spcPct val="200000"/>
              </a:lnSpc>
            </a:pP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文化事业   文化产业   电影   群众文化   图书馆事业      </a:t>
            </a:r>
            <a:endParaRPr lang="en-US" altLang="zh-CN" sz="2000" noProof="0" dirty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0" eaLnBrk="0" hangingPunct="0">
              <a:lnSpc>
                <a:spcPct val="200000"/>
              </a:lnSpc>
            </a:pP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档案事业   语言文字  教育  历史地理   体育   宗教      </a:t>
            </a:r>
            <a:endParaRPr lang="en-US" altLang="zh-CN" sz="2000" noProof="0" dirty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0" eaLnBrk="0" hangingPunct="0">
              <a:lnSpc>
                <a:spcPct val="200000"/>
              </a:lnSpc>
            </a:pP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文学   </a:t>
            </a:r>
            <a:r>
              <a:rPr lang="en-US" altLang="zh-CN" sz="2000" b="1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新闻传播</a:t>
            </a: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广播电视   出版事业   博物馆事业   </a:t>
            </a:r>
            <a:endParaRPr lang="en-US" altLang="zh-CN" sz="2000" noProof="0" dirty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0" eaLnBrk="0" hangingPunct="0">
              <a:lnSpc>
                <a:spcPct val="200000"/>
              </a:lnSpc>
            </a:pP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艺术   娱乐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70230" y="1880235"/>
            <a:ext cx="5823585" cy="633730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7235" y="1966595"/>
            <a:ext cx="5657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中国文化传媒数据库</a:t>
            </a:r>
            <a:r>
              <a:rPr lang="zh-CN" altLang="en-US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18</a:t>
            </a:r>
            <a:r>
              <a:rPr lang="zh-CN" altLang="en-US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个子库）</a:t>
            </a:r>
            <a:endParaRPr lang="zh-CN" altLang="en-US" sz="2400" dirty="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7170" y="1562100"/>
            <a:ext cx="158115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345" y="2131695"/>
            <a:ext cx="158115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4097" y="3445510"/>
            <a:ext cx="1568525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剪去单角的矩形 31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19" name="TextBox 33"/>
          <p:cNvSpPr txBox="1"/>
          <p:nvPr/>
        </p:nvSpPr>
        <p:spPr>
          <a:xfrm>
            <a:off x="304800" y="419100"/>
            <a:ext cx="15113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38" name="剪去单角的矩形 37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1" name="TextBox 35"/>
          <p:cNvSpPr txBox="1"/>
          <p:nvPr/>
        </p:nvSpPr>
        <p:spPr>
          <a:xfrm>
            <a:off x="330200" y="431800"/>
            <a:ext cx="151130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49" name="剪去单角的矩形 48"/>
          <p:cNvSpPr/>
          <p:nvPr/>
        </p:nvSpPr>
        <p:spPr>
          <a:xfrm flipV="1">
            <a:off x="0" y="398780"/>
            <a:ext cx="595249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3" name="TextBox 37"/>
          <p:cNvSpPr txBox="1"/>
          <p:nvPr/>
        </p:nvSpPr>
        <p:spPr>
          <a:xfrm>
            <a:off x="184150" y="419100"/>
            <a:ext cx="585470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01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</a:t>
            </a:r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——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学术解读细分领域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0200" y="3128010"/>
            <a:ext cx="6650355" cy="12305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indent="0" eaLnBrk="0" hangingPunct="0">
              <a:lnSpc>
                <a:spcPct val="200000"/>
              </a:lnSpc>
            </a:pP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世界经济        </a:t>
            </a:r>
            <a:r>
              <a:rPr lang="en-US" altLang="zh-CN" sz="2000" b="1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国际政治</a:t>
            </a: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世界文化与科技</a:t>
            </a:r>
            <a:endParaRPr lang="en-US" altLang="zh-CN" sz="2000" noProof="0" dirty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indent="0" eaLnBrk="0" hangingPunct="0">
              <a:lnSpc>
                <a:spcPct val="200000"/>
              </a:lnSpc>
            </a:pP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altLang="zh-CN" sz="2000" b="1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全球性问题</a:t>
            </a: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altLang="zh-CN" sz="2000" b="1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国际组织与国际法 </a:t>
            </a:r>
            <a:r>
              <a:rPr lang="en-US" altLang="zh-CN" sz="2000" noProof="0" dirty="0">
                <a:ln>
                  <a:noFill/>
                </a:ln>
                <a:solidFill>
                  <a:srgbClr val="18228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区域研究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70230" y="1880235"/>
            <a:ext cx="5823585" cy="633730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7235" y="1966595"/>
            <a:ext cx="5657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世界经济与国际关系数据库</a:t>
            </a:r>
            <a:r>
              <a:rPr lang="zh-CN" altLang="en-US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6</a:t>
            </a:r>
            <a:r>
              <a:rPr lang="zh-CN" altLang="en-US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个子库）</a:t>
            </a:r>
            <a:endParaRPr lang="zh-CN" altLang="en-US" sz="2400" dirty="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6900" y="1736725"/>
            <a:ext cx="158115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570" y="1612265"/>
            <a:ext cx="1575724" cy="228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295" y="3464560"/>
            <a:ext cx="158115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140"/>
          <p:cNvSpPr/>
          <p:nvPr/>
        </p:nvSpPr>
        <p:spPr>
          <a:xfrm>
            <a:off x="638175" y="1633855"/>
            <a:ext cx="3808095" cy="2007870"/>
          </a:xfrm>
          <a:prstGeom prst="rect">
            <a:avLst/>
          </a:prstGeom>
          <a:solidFill>
            <a:srgbClr val="0075BB"/>
          </a:solidFill>
          <a:ln w="9525">
            <a:noFill/>
          </a:ln>
        </p:spPr>
        <p:txBody>
          <a:bodyPr anchor="ctr"/>
          <a:lstStyle/>
          <a:p>
            <a:pPr lvl="0" indent="0" algn="ctr"/>
            <a:endParaRPr lang="en-US" altLang="zh-CN" sz="2400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8920" name="Rectangle 150"/>
          <p:cNvSpPr/>
          <p:nvPr/>
        </p:nvSpPr>
        <p:spPr>
          <a:xfrm>
            <a:off x="638175" y="3778250"/>
            <a:ext cx="3806825" cy="2006600"/>
          </a:xfrm>
          <a:prstGeom prst="rect">
            <a:avLst/>
          </a:prstGeom>
          <a:solidFill>
            <a:srgbClr val="00A5E0"/>
          </a:solidFill>
          <a:ln w="9525">
            <a:noFill/>
          </a:ln>
        </p:spPr>
        <p:txBody>
          <a:bodyPr anchor="ctr"/>
          <a:lstStyle/>
          <a:p>
            <a:pPr lvl="0" indent="0" algn="ctr"/>
            <a:endParaRPr lang="en-US" altLang="zh-CN" sz="2400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8921" name="Freeform 6"/>
          <p:cNvSpPr>
            <a:spLocks noEditPoints="1"/>
          </p:cNvSpPr>
          <p:nvPr/>
        </p:nvSpPr>
        <p:spPr>
          <a:xfrm>
            <a:off x="854075" y="2000250"/>
            <a:ext cx="1492250" cy="11096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58" h="771">
                <a:moveTo>
                  <a:pt x="939" y="399"/>
                </a:moveTo>
                <a:lnTo>
                  <a:pt x="953" y="399"/>
                </a:lnTo>
                <a:lnTo>
                  <a:pt x="981" y="404"/>
                </a:lnTo>
                <a:lnTo>
                  <a:pt x="1006" y="414"/>
                </a:lnTo>
                <a:lnTo>
                  <a:pt x="1027" y="431"/>
                </a:lnTo>
                <a:lnTo>
                  <a:pt x="1043" y="452"/>
                </a:lnTo>
                <a:lnTo>
                  <a:pt x="1054" y="476"/>
                </a:lnTo>
                <a:lnTo>
                  <a:pt x="1058" y="505"/>
                </a:lnTo>
                <a:lnTo>
                  <a:pt x="1058" y="581"/>
                </a:lnTo>
                <a:lnTo>
                  <a:pt x="1054" y="609"/>
                </a:lnTo>
                <a:lnTo>
                  <a:pt x="1043" y="633"/>
                </a:lnTo>
                <a:lnTo>
                  <a:pt x="1027" y="655"/>
                </a:lnTo>
                <a:lnTo>
                  <a:pt x="1006" y="671"/>
                </a:lnTo>
                <a:lnTo>
                  <a:pt x="981" y="682"/>
                </a:lnTo>
                <a:lnTo>
                  <a:pt x="953" y="686"/>
                </a:lnTo>
                <a:lnTo>
                  <a:pt x="858" y="686"/>
                </a:lnTo>
                <a:lnTo>
                  <a:pt x="862" y="666"/>
                </a:lnTo>
                <a:lnTo>
                  <a:pt x="863" y="645"/>
                </a:lnTo>
                <a:lnTo>
                  <a:pt x="863" y="522"/>
                </a:lnTo>
                <a:lnTo>
                  <a:pt x="862" y="497"/>
                </a:lnTo>
                <a:lnTo>
                  <a:pt x="855" y="472"/>
                </a:lnTo>
                <a:lnTo>
                  <a:pt x="846" y="449"/>
                </a:lnTo>
                <a:lnTo>
                  <a:pt x="873" y="445"/>
                </a:lnTo>
                <a:lnTo>
                  <a:pt x="899" y="436"/>
                </a:lnTo>
                <a:lnTo>
                  <a:pt x="922" y="420"/>
                </a:lnTo>
                <a:lnTo>
                  <a:pt x="939" y="399"/>
                </a:lnTo>
                <a:close/>
                <a:moveTo>
                  <a:pt x="105" y="399"/>
                </a:moveTo>
                <a:lnTo>
                  <a:pt x="118" y="399"/>
                </a:lnTo>
                <a:lnTo>
                  <a:pt x="137" y="420"/>
                </a:lnTo>
                <a:lnTo>
                  <a:pt x="159" y="436"/>
                </a:lnTo>
                <a:lnTo>
                  <a:pt x="184" y="445"/>
                </a:lnTo>
                <a:lnTo>
                  <a:pt x="213" y="449"/>
                </a:lnTo>
                <a:lnTo>
                  <a:pt x="202" y="472"/>
                </a:lnTo>
                <a:lnTo>
                  <a:pt x="197" y="497"/>
                </a:lnTo>
                <a:lnTo>
                  <a:pt x="194" y="522"/>
                </a:lnTo>
                <a:lnTo>
                  <a:pt x="194" y="645"/>
                </a:lnTo>
                <a:lnTo>
                  <a:pt x="195" y="666"/>
                </a:lnTo>
                <a:lnTo>
                  <a:pt x="199" y="686"/>
                </a:lnTo>
                <a:lnTo>
                  <a:pt x="105" y="686"/>
                </a:lnTo>
                <a:lnTo>
                  <a:pt x="76" y="682"/>
                </a:lnTo>
                <a:lnTo>
                  <a:pt x="52" y="671"/>
                </a:lnTo>
                <a:lnTo>
                  <a:pt x="30" y="655"/>
                </a:lnTo>
                <a:lnTo>
                  <a:pt x="14" y="633"/>
                </a:lnTo>
                <a:lnTo>
                  <a:pt x="3" y="609"/>
                </a:lnTo>
                <a:lnTo>
                  <a:pt x="0" y="581"/>
                </a:lnTo>
                <a:lnTo>
                  <a:pt x="0" y="505"/>
                </a:lnTo>
                <a:lnTo>
                  <a:pt x="3" y="476"/>
                </a:lnTo>
                <a:lnTo>
                  <a:pt x="14" y="452"/>
                </a:lnTo>
                <a:lnTo>
                  <a:pt x="30" y="431"/>
                </a:lnTo>
                <a:lnTo>
                  <a:pt x="52" y="414"/>
                </a:lnTo>
                <a:lnTo>
                  <a:pt x="76" y="404"/>
                </a:lnTo>
                <a:lnTo>
                  <a:pt x="105" y="399"/>
                </a:lnTo>
                <a:close/>
                <a:moveTo>
                  <a:pt x="379" y="397"/>
                </a:moveTo>
                <a:lnTo>
                  <a:pt x="395" y="397"/>
                </a:lnTo>
                <a:lnTo>
                  <a:pt x="416" y="420"/>
                </a:lnTo>
                <a:lnTo>
                  <a:pt x="441" y="439"/>
                </a:lnTo>
                <a:lnTo>
                  <a:pt x="468" y="452"/>
                </a:lnTo>
                <a:lnTo>
                  <a:pt x="498" y="460"/>
                </a:lnTo>
                <a:lnTo>
                  <a:pt x="529" y="464"/>
                </a:lnTo>
                <a:lnTo>
                  <a:pt x="560" y="460"/>
                </a:lnTo>
                <a:lnTo>
                  <a:pt x="590" y="452"/>
                </a:lnTo>
                <a:lnTo>
                  <a:pt x="617" y="439"/>
                </a:lnTo>
                <a:lnTo>
                  <a:pt x="642" y="420"/>
                </a:lnTo>
                <a:lnTo>
                  <a:pt x="663" y="397"/>
                </a:lnTo>
                <a:lnTo>
                  <a:pt x="678" y="397"/>
                </a:lnTo>
                <a:lnTo>
                  <a:pt x="709" y="401"/>
                </a:lnTo>
                <a:lnTo>
                  <a:pt x="738" y="410"/>
                </a:lnTo>
                <a:lnTo>
                  <a:pt x="763" y="427"/>
                </a:lnTo>
                <a:lnTo>
                  <a:pt x="784" y="448"/>
                </a:lnTo>
                <a:lnTo>
                  <a:pt x="800" y="472"/>
                </a:lnTo>
                <a:lnTo>
                  <a:pt x="809" y="501"/>
                </a:lnTo>
                <a:lnTo>
                  <a:pt x="813" y="532"/>
                </a:lnTo>
                <a:lnTo>
                  <a:pt x="813" y="636"/>
                </a:lnTo>
                <a:lnTo>
                  <a:pt x="809" y="667"/>
                </a:lnTo>
                <a:lnTo>
                  <a:pt x="800" y="695"/>
                </a:lnTo>
                <a:lnTo>
                  <a:pt x="784" y="721"/>
                </a:lnTo>
                <a:lnTo>
                  <a:pt x="763" y="741"/>
                </a:lnTo>
                <a:lnTo>
                  <a:pt x="738" y="757"/>
                </a:lnTo>
                <a:lnTo>
                  <a:pt x="709" y="768"/>
                </a:lnTo>
                <a:lnTo>
                  <a:pt x="678" y="771"/>
                </a:lnTo>
                <a:lnTo>
                  <a:pt x="379" y="771"/>
                </a:lnTo>
                <a:lnTo>
                  <a:pt x="354" y="768"/>
                </a:lnTo>
                <a:lnTo>
                  <a:pt x="328" y="762"/>
                </a:lnTo>
                <a:lnTo>
                  <a:pt x="305" y="748"/>
                </a:lnTo>
                <a:lnTo>
                  <a:pt x="285" y="732"/>
                </a:lnTo>
                <a:lnTo>
                  <a:pt x="267" y="712"/>
                </a:lnTo>
                <a:lnTo>
                  <a:pt x="255" y="687"/>
                </a:lnTo>
                <a:lnTo>
                  <a:pt x="247" y="663"/>
                </a:lnTo>
                <a:lnTo>
                  <a:pt x="244" y="636"/>
                </a:lnTo>
                <a:lnTo>
                  <a:pt x="244" y="532"/>
                </a:lnTo>
                <a:lnTo>
                  <a:pt x="248" y="501"/>
                </a:lnTo>
                <a:lnTo>
                  <a:pt x="257" y="472"/>
                </a:lnTo>
                <a:lnTo>
                  <a:pt x="274" y="448"/>
                </a:lnTo>
                <a:lnTo>
                  <a:pt x="295" y="427"/>
                </a:lnTo>
                <a:lnTo>
                  <a:pt x="320" y="410"/>
                </a:lnTo>
                <a:lnTo>
                  <a:pt x="349" y="401"/>
                </a:lnTo>
                <a:lnTo>
                  <a:pt x="379" y="397"/>
                </a:lnTo>
                <a:close/>
                <a:moveTo>
                  <a:pt x="845" y="214"/>
                </a:moveTo>
                <a:lnTo>
                  <a:pt x="870" y="218"/>
                </a:lnTo>
                <a:lnTo>
                  <a:pt x="895" y="228"/>
                </a:lnTo>
                <a:lnTo>
                  <a:pt x="915" y="244"/>
                </a:lnTo>
                <a:lnTo>
                  <a:pt x="930" y="263"/>
                </a:lnTo>
                <a:lnTo>
                  <a:pt x="941" y="287"/>
                </a:lnTo>
                <a:lnTo>
                  <a:pt x="943" y="314"/>
                </a:lnTo>
                <a:lnTo>
                  <a:pt x="941" y="340"/>
                </a:lnTo>
                <a:lnTo>
                  <a:pt x="930" y="364"/>
                </a:lnTo>
                <a:lnTo>
                  <a:pt x="915" y="385"/>
                </a:lnTo>
                <a:lnTo>
                  <a:pt x="895" y="399"/>
                </a:lnTo>
                <a:lnTo>
                  <a:pt x="870" y="410"/>
                </a:lnTo>
                <a:lnTo>
                  <a:pt x="845" y="413"/>
                </a:lnTo>
                <a:lnTo>
                  <a:pt x="818" y="410"/>
                </a:lnTo>
                <a:lnTo>
                  <a:pt x="793" y="399"/>
                </a:lnTo>
                <a:lnTo>
                  <a:pt x="774" y="385"/>
                </a:lnTo>
                <a:lnTo>
                  <a:pt x="758" y="364"/>
                </a:lnTo>
                <a:lnTo>
                  <a:pt x="749" y="340"/>
                </a:lnTo>
                <a:lnTo>
                  <a:pt x="744" y="314"/>
                </a:lnTo>
                <a:lnTo>
                  <a:pt x="749" y="287"/>
                </a:lnTo>
                <a:lnTo>
                  <a:pt x="758" y="263"/>
                </a:lnTo>
                <a:lnTo>
                  <a:pt x="774" y="244"/>
                </a:lnTo>
                <a:lnTo>
                  <a:pt x="793" y="228"/>
                </a:lnTo>
                <a:lnTo>
                  <a:pt x="818" y="218"/>
                </a:lnTo>
                <a:lnTo>
                  <a:pt x="845" y="214"/>
                </a:lnTo>
                <a:close/>
                <a:moveTo>
                  <a:pt x="214" y="214"/>
                </a:moveTo>
                <a:lnTo>
                  <a:pt x="240" y="218"/>
                </a:lnTo>
                <a:lnTo>
                  <a:pt x="264" y="228"/>
                </a:lnTo>
                <a:lnTo>
                  <a:pt x="285" y="244"/>
                </a:lnTo>
                <a:lnTo>
                  <a:pt x="299" y="263"/>
                </a:lnTo>
                <a:lnTo>
                  <a:pt x="310" y="287"/>
                </a:lnTo>
                <a:lnTo>
                  <a:pt x="314" y="314"/>
                </a:lnTo>
                <a:lnTo>
                  <a:pt x="310" y="340"/>
                </a:lnTo>
                <a:lnTo>
                  <a:pt x="299" y="364"/>
                </a:lnTo>
                <a:lnTo>
                  <a:pt x="285" y="385"/>
                </a:lnTo>
                <a:lnTo>
                  <a:pt x="264" y="399"/>
                </a:lnTo>
                <a:lnTo>
                  <a:pt x="240" y="410"/>
                </a:lnTo>
                <a:lnTo>
                  <a:pt x="214" y="413"/>
                </a:lnTo>
                <a:lnTo>
                  <a:pt x="187" y="410"/>
                </a:lnTo>
                <a:lnTo>
                  <a:pt x="164" y="399"/>
                </a:lnTo>
                <a:lnTo>
                  <a:pt x="144" y="385"/>
                </a:lnTo>
                <a:lnTo>
                  <a:pt x="128" y="364"/>
                </a:lnTo>
                <a:lnTo>
                  <a:pt x="118" y="340"/>
                </a:lnTo>
                <a:lnTo>
                  <a:pt x="114" y="314"/>
                </a:lnTo>
                <a:lnTo>
                  <a:pt x="118" y="287"/>
                </a:lnTo>
                <a:lnTo>
                  <a:pt x="128" y="263"/>
                </a:lnTo>
                <a:lnTo>
                  <a:pt x="144" y="244"/>
                </a:lnTo>
                <a:lnTo>
                  <a:pt x="164" y="228"/>
                </a:lnTo>
                <a:lnTo>
                  <a:pt x="187" y="218"/>
                </a:lnTo>
                <a:lnTo>
                  <a:pt x="214" y="214"/>
                </a:lnTo>
                <a:close/>
                <a:moveTo>
                  <a:pt x="529" y="141"/>
                </a:moveTo>
                <a:lnTo>
                  <a:pt x="560" y="146"/>
                </a:lnTo>
                <a:lnTo>
                  <a:pt x="589" y="155"/>
                </a:lnTo>
                <a:lnTo>
                  <a:pt x="615" y="171"/>
                </a:lnTo>
                <a:lnTo>
                  <a:pt x="635" y="193"/>
                </a:lnTo>
                <a:lnTo>
                  <a:pt x="651" y="218"/>
                </a:lnTo>
                <a:lnTo>
                  <a:pt x="662" y="247"/>
                </a:lnTo>
                <a:lnTo>
                  <a:pt x="666" y="278"/>
                </a:lnTo>
                <a:lnTo>
                  <a:pt x="662" y="309"/>
                </a:lnTo>
                <a:lnTo>
                  <a:pt x="651" y="337"/>
                </a:lnTo>
                <a:lnTo>
                  <a:pt x="635" y="363"/>
                </a:lnTo>
                <a:lnTo>
                  <a:pt x="615" y="385"/>
                </a:lnTo>
                <a:lnTo>
                  <a:pt x="589" y="401"/>
                </a:lnTo>
                <a:lnTo>
                  <a:pt x="560" y="410"/>
                </a:lnTo>
                <a:lnTo>
                  <a:pt x="529" y="414"/>
                </a:lnTo>
                <a:lnTo>
                  <a:pt x="498" y="410"/>
                </a:lnTo>
                <a:lnTo>
                  <a:pt x="468" y="401"/>
                </a:lnTo>
                <a:lnTo>
                  <a:pt x="444" y="385"/>
                </a:lnTo>
                <a:lnTo>
                  <a:pt x="423" y="363"/>
                </a:lnTo>
                <a:lnTo>
                  <a:pt x="406" y="337"/>
                </a:lnTo>
                <a:lnTo>
                  <a:pt x="397" y="309"/>
                </a:lnTo>
                <a:lnTo>
                  <a:pt x="393" y="278"/>
                </a:lnTo>
                <a:lnTo>
                  <a:pt x="397" y="247"/>
                </a:lnTo>
                <a:lnTo>
                  <a:pt x="406" y="218"/>
                </a:lnTo>
                <a:lnTo>
                  <a:pt x="423" y="193"/>
                </a:lnTo>
                <a:lnTo>
                  <a:pt x="444" y="171"/>
                </a:lnTo>
                <a:lnTo>
                  <a:pt x="468" y="155"/>
                </a:lnTo>
                <a:lnTo>
                  <a:pt x="498" y="146"/>
                </a:lnTo>
                <a:lnTo>
                  <a:pt x="529" y="141"/>
                </a:lnTo>
                <a:close/>
                <a:moveTo>
                  <a:pt x="766" y="96"/>
                </a:moveTo>
                <a:lnTo>
                  <a:pt x="778" y="98"/>
                </a:lnTo>
                <a:lnTo>
                  <a:pt x="789" y="105"/>
                </a:lnTo>
                <a:lnTo>
                  <a:pt x="796" y="116"/>
                </a:lnTo>
                <a:lnTo>
                  <a:pt x="797" y="128"/>
                </a:lnTo>
                <a:lnTo>
                  <a:pt x="796" y="140"/>
                </a:lnTo>
                <a:lnTo>
                  <a:pt x="789" y="150"/>
                </a:lnTo>
                <a:lnTo>
                  <a:pt x="778" y="156"/>
                </a:lnTo>
                <a:lnTo>
                  <a:pt x="766" y="159"/>
                </a:lnTo>
                <a:lnTo>
                  <a:pt x="754" y="156"/>
                </a:lnTo>
                <a:lnTo>
                  <a:pt x="744" y="150"/>
                </a:lnTo>
                <a:lnTo>
                  <a:pt x="738" y="140"/>
                </a:lnTo>
                <a:lnTo>
                  <a:pt x="735" y="128"/>
                </a:lnTo>
                <a:lnTo>
                  <a:pt x="738" y="116"/>
                </a:lnTo>
                <a:lnTo>
                  <a:pt x="744" y="105"/>
                </a:lnTo>
                <a:lnTo>
                  <a:pt x="754" y="98"/>
                </a:lnTo>
                <a:lnTo>
                  <a:pt x="766" y="96"/>
                </a:lnTo>
                <a:close/>
                <a:moveTo>
                  <a:pt x="259" y="96"/>
                </a:moveTo>
                <a:lnTo>
                  <a:pt x="270" y="98"/>
                </a:lnTo>
                <a:lnTo>
                  <a:pt x="280" y="105"/>
                </a:lnTo>
                <a:lnTo>
                  <a:pt x="287" y="116"/>
                </a:lnTo>
                <a:lnTo>
                  <a:pt x="290" y="128"/>
                </a:lnTo>
                <a:lnTo>
                  <a:pt x="287" y="140"/>
                </a:lnTo>
                <a:lnTo>
                  <a:pt x="280" y="150"/>
                </a:lnTo>
                <a:lnTo>
                  <a:pt x="270" y="156"/>
                </a:lnTo>
                <a:lnTo>
                  <a:pt x="259" y="159"/>
                </a:lnTo>
                <a:lnTo>
                  <a:pt x="247" y="156"/>
                </a:lnTo>
                <a:lnTo>
                  <a:pt x="236" y="150"/>
                </a:lnTo>
                <a:lnTo>
                  <a:pt x="229" y="140"/>
                </a:lnTo>
                <a:lnTo>
                  <a:pt x="228" y="128"/>
                </a:lnTo>
                <a:lnTo>
                  <a:pt x="229" y="116"/>
                </a:lnTo>
                <a:lnTo>
                  <a:pt x="236" y="105"/>
                </a:lnTo>
                <a:lnTo>
                  <a:pt x="247" y="98"/>
                </a:lnTo>
                <a:lnTo>
                  <a:pt x="259" y="96"/>
                </a:lnTo>
                <a:close/>
                <a:moveTo>
                  <a:pt x="363" y="27"/>
                </a:moveTo>
                <a:lnTo>
                  <a:pt x="377" y="28"/>
                </a:lnTo>
                <a:lnTo>
                  <a:pt x="386" y="35"/>
                </a:lnTo>
                <a:lnTo>
                  <a:pt x="393" y="46"/>
                </a:lnTo>
                <a:lnTo>
                  <a:pt x="395" y="58"/>
                </a:lnTo>
                <a:lnTo>
                  <a:pt x="393" y="70"/>
                </a:lnTo>
                <a:lnTo>
                  <a:pt x="386" y="79"/>
                </a:lnTo>
                <a:lnTo>
                  <a:pt x="377" y="86"/>
                </a:lnTo>
                <a:lnTo>
                  <a:pt x="363" y="89"/>
                </a:lnTo>
                <a:lnTo>
                  <a:pt x="351" y="86"/>
                </a:lnTo>
                <a:lnTo>
                  <a:pt x="341" y="79"/>
                </a:lnTo>
                <a:lnTo>
                  <a:pt x="335" y="70"/>
                </a:lnTo>
                <a:lnTo>
                  <a:pt x="332" y="58"/>
                </a:lnTo>
                <a:lnTo>
                  <a:pt x="335" y="46"/>
                </a:lnTo>
                <a:lnTo>
                  <a:pt x="341" y="35"/>
                </a:lnTo>
                <a:lnTo>
                  <a:pt x="351" y="28"/>
                </a:lnTo>
                <a:lnTo>
                  <a:pt x="363" y="27"/>
                </a:lnTo>
                <a:close/>
                <a:moveTo>
                  <a:pt x="663" y="21"/>
                </a:moveTo>
                <a:lnTo>
                  <a:pt x="675" y="24"/>
                </a:lnTo>
                <a:lnTo>
                  <a:pt x="685" y="31"/>
                </a:lnTo>
                <a:lnTo>
                  <a:pt x="692" y="40"/>
                </a:lnTo>
                <a:lnTo>
                  <a:pt x="694" y="52"/>
                </a:lnTo>
                <a:lnTo>
                  <a:pt x="692" y="64"/>
                </a:lnTo>
                <a:lnTo>
                  <a:pt x="685" y="74"/>
                </a:lnTo>
                <a:lnTo>
                  <a:pt x="675" y="81"/>
                </a:lnTo>
                <a:lnTo>
                  <a:pt x="663" y="83"/>
                </a:lnTo>
                <a:lnTo>
                  <a:pt x="651" y="81"/>
                </a:lnTo>
                <a:lnTo>
                  <a:pt x="640" y="74"/>
                </a:lnTo>
                <a:lnTo>
                  <a:pt x="634" y="64"/>
                </a:lnTo>
                <a:lnTo>
                  <a:pt x="631" y="52"/>
                </a:lnTo>
                <a:lnTo>
                  <a:pt x="634" y="40"/>
                </a:lnTo>
                <a:lnTo>
                  <a:pt x="640" y="31"/>
                </a:lnTo>
                <a:lnTo>
                  <a:pt x="651" y="24"/>
                </a:lnTo>
                <a:lnTo>
                  <a:pt x="663" y="21"/>
                </a:lnTo>
                <a:close/>
                <a:moveTo>
                  <a:pt x="498" y="0"/>
                </a:moveTo>
                <a:lnTo>
                  <a:pt x="510" y="2"/>
                </a:lnTo>
                <a:lnTo>
                  <a:pt x="521" y="9"/>
                </a:lnTo>
                <a:lnTo>
                  <a:pt x="528" y="19"/>
                </a:lnTo>
                <a:lnTo>
                  <a:pt x="529" y="31"/>
                </a:lnTo>
                <a:lnTo>
                  <a:pt x="528" y="44"/>
                </a:lnTo>
                <a:lnTo>
                  <a:pt x="521" y="54"/>
                </a:lnTo>
                <a:lnTo>
                  <a:pt x="510" y="60"/>
                </a:lnTo>
                <a:lnTo>
                  <a:pt x="498" y="63"/>
                </a:lnTo>
                <a:lnTo>
                  <a:pt x="486" y="60"/>
                </a:lnTo>
                <a:lnTo>
                  <a:pt x="477" y="54"/>
                </a:lnTo>
                <a:lnTo>
                  <a:pt x="470" y="44"/>
                </a:lnTo>
                <a:lnTo>
                  <a:pt x="467" y="31"/>
                </a:lnTo>
                <a:lnTo>
                  <a:pt x="470" y="19"/>
                </a:lnTo>
                <a:lnTo>
                  <a:pt x="477" y="9"/>
                </a:lnTo>
                <a:lnTo>
                  <a:pt x="486" y="2"/>
                </a:lnTo>
                <a:lnTo>
                  <a:pt x="49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922" name="Freeform 9"/>
          <p:cNvSpPr>
            <a:spLocks noEditPoints="1"/>
          </p:cNvSpPr>
          <p:nvPr/>
        </p:nvSpPr>
        <p:spPr>
          <a:xfrm rot="1228597">
            <a:off x="899795" y="4078288"/>
            <a:ext cx="1465263" cy="127476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07" h="786">
                <a:moveTo>
                  <a:pt x="786" y="585"/>
                </a:moveTo>
                <a:lnTo>
                  <a:pt x="904" y="676"/>
                </a:lnTo>
                <a:lnTo>
                  <a:pt x="907" y="682"/>
                </a:lnTo>
                <a:lnTo>
                  <a:pt x="904" y="693"/>
                </a:lnTo>
                <a:lnTo>
                  <a:pt x="897" y="707"/>
                </a:lnTo>
                <a:lnTo>
                  <a:pt x="888" y="723"/>
                </a:lnTo>
                <a:lnTo>
                  <a:pt x="874" y="740"/>
                </a:lnTo>
                <a:lnTo>
                  <a:pt x="861" y="758"/>
                </a:lnTo>
                <a:lnTo>
                  <a:pt x="847" y="771"/>
                </a:lnTo>
                <a:lnTo>
                  <a:pt x="835" y="781"/>
                </a:lnTo>
                <a:lnTo>
                  <a:pt x="825" y="786"/>
                </a:lnTo>
                <a:lnTo>
                  <a:pt x="819" y="786"/>
                </a:lnTo>
                <a:lnTo>
                  <a:pt x="698" y="693"/>
                </a:lnTo>
                <a:lnTo>
                  <a:pt x="786" y="585"/>
                </a:lnTo>
                <a:close/>
                <a:moveTo>
                  <a:pt x="280" y="276"/>
                </a:moveTo>
                <a:lnTo>
                  <a:pt x="292" y="277"/>
                </a:lnTo>
                <a:lnTo>
                  <a:pt x="303" y="282"/>
                </a:lnTo>
                <a:lnTo>
                  <a:pt x="310" y="289"/>
                </a:lnTo>
                <a:lnTo>
                  <a:pt x="313" y="299"/>
                </a:lnTo>
                <a:lnTo>
                  <a:pt x="313" y="408"/>
                </a:lnTo>
                <a:lnTo>
                  <a:pt x="310" y="417"/>
                </a:lnTo>
                <a:lnTo>
                  <a:pt x="303" y="426"/>
                </a:lnTo>
                <a:lnTo>
                  <a:pt x="292" y="430"/>
                </a:lnTo>
                <a:lnTo>
                  <a:pt x="280" y="432"/>
                </a:lnTo>
                <a:lnTo>
                  <a:pt x="267" y="430"/>
                </a:lnTo>
                <a:lnTo>
                  <a:pt x="257" y="426"/>
                </a:lnTo>
                <a:lnTo>
                  <a:pt x="249" y="417"/>
                </a:lnTo>
                <a:lnTo>
                  <a:pt x="246" y="408"/>
                </a:lnTo>
                <a:lnTo>
                  <a:pt x="246" y="299"/>
                </a:lnTo>
                <a:lnTo>
                  <a:pt x="249" y="289"/>
                </a:lnTo>
                <a:lnTo>
                  <a:pt x="257" y="282"/>
                </a:lnTo>
                <a:lnTo>
                  <a:pt x="267" y="277"/>
                </a:lnTo>
                <a:lnTo>
                  <a:pt x="280" y="276"/>
                </a:lnTo>
                <a:close/>
                <a:moveTo>
                  <a:pt x="176" y="193"/>
                </a:moveTo>
                <a:lnTo>
                  <a:pt x="188" y="196"/>
                </a:lnTo>
                <a:lnTo>
                  <a:pt x="199" y="203"/>
                </a:lnTo>
                <a:lnTo>
                  <a:pt x="206" y="212"/>
                </a:lnTo>
                <a:lnTo>
                  <a:pt x="209" y="223"/>
                </a:lnTo>
                <a:lnTo>
                  <a:pt x="209" y="403"/>
                </a:lnTo>
                <a:lnTo>
                  <a:pt x="206" y="413"/>
                </a:lnTo>
                <a:lnTo>
                  <a:pt x="199" y="423"/>
                </a:lnTo>
                <a:lnTo>
                  <a:pt x="188" y="430"/>
                </a:lnTo>
                <a:lnTo>
                  <a:pt x="176" y="432"/>
                </a:lnTo>
                <a:lnTo>
                  <a:pt x="163" y="430"/>
                </a:lnTo>
                <a:lnTo>
                  <a:pt x="152" y="423"/>
                </a:lnTo>
                <a:lnTo>
                  <a:pt x="145" y="413"/>
                </a:lnTo>
                <a:lnTo>
                  <a:pt x="142" y="403"/>
                </a:lnTo>
                <a:lnTo>
                  <a:pt x="142" y="223"/>
                </a:lnTo>
                <a:lnTo>
                  <a:pt x="145" y="212"/>
                </a:lnTo>
                <a:lnTo>
                  <a:pt x="152" y="203"/>
                </a:lnTo>
                <a:lnTo>
                  <a:pt x="163" y="196"/>
                </a:lnTo>
                <a:lnTo>
                  <a:pt x="176" y="193"/>
                </a:lnTo>
                <a:close/>
                <a:moveTo>
                  <a:pt x="375" y="135"/>
                </a:moveTo>
                <a:lnTo>
                  <a:pt x="389" y="138"/>
                </a:lnTo>
                <a:lnTo>
                  <a:pt x="398" y="146"/>
                </a:lnTo>
                <a:lnTo>
                  <a:pt x="405" y="158"/>
                </a:lnTo>
                <a:lnTo>
                  <a:pt x="407" y="173"/>
                </a:lnTo>
                <a:lnTo>
                  <a:pt x="407" y="393"/>
                </a:lnTo>
                <a:lnTo>
                  <a:pt x="405" y="408"/>
                </a:lnTo>
                <a:lnTo>
                  <a:pt x="398" y="422"/>
                </a:lnTo>
                <a:lnTo>
                  <a:pt x="389" y="430"/>
                </a:lnTo>
                <a:lnTo>
                  <a:pt x="375" y="432"/>
                </a:lnTo>
                <a:lnTo>
                  <a:pt x="363" y="430"/>
                </a:lnTo>
                <a:lnTo>
                  <a:pt x="352" y="422"/>
                </a:lnTo>
                <a:lnTo>
                  <a:pt x="345" y="408"/>
                </a:lnTo>
                <a:lnTo>
                  <a:pt x="343" y="393"/>
                </a:lnTo>
                <a:lnTo>
                  <a:pt x="343" y="173"/>
                </a:lnTo>
                <a:lnTo>
                  <a:pt x="345" y="158"/>
                </a:lnTo>
                <a:lnTo>
                  <a:pt x="352" y="146"/>
                </a:lnTo>
                <a:lnTo>
                  <a:pt x="363" y="138"/>
                </a:lnTo>
                <a:lnTo>
                  <a:pt x="375" y="135"/>
                </a:lnTo>
                <a:close/>
                <a:moveTo>
                  <a:pt x="290" y="34"/>
                </a:moveTo>
                <a:lnTo>
                  <a:pt x="252" y="35"/>
                </a:lnTo>
                <a:lnTo>
                  <a:pt x="215" y="43"/>
                </a:lnTo>
                <a:lnTo>
                  <a:pt x="179" y="57"/>
                </a:lnTo>
                <a:lnTo>
                  <a:pt x="145" y="76"/>
                </a:lnTo>
                <a:lnTo>
                  <a:pt x="114" y="100"/>
                </a:lnTo>
                <a:lnTo>
                  <a:pt x="87" y="130"/>
                </a:lnTo>
                <a:lnTo>
                  <a:pt x="65" y="164"/>
                </a:lnTo>
                <a:lnTo>
                  <a:pt x="49" y="199"/>
                </a:lnTo>
                <a:lnTo>
                  <a:pt x="39" y="236"/>
                </a:lnTo>
                <a:lnTo>
                  <a:pt x="35" y="274"/>
                </a:lnTo>
                <a:lnTo>
                  <a:pt x="37" y="312"/>
                </a:lnTo>
                <a:lnTo>
                  <a:pt x="45" y="350"/>
                </a:lnTo>
                <a:lnTo>
                  <a:pt x="57" y="385"/>
                </a:lnTo>
                <a:lnTo>
                  <a:pt x="76" y="419"/>
                </a:lnTo>
                <a:lnTo>
                  <a:pt x="100" y="450"/>
                </a:lnTo>
                <a:lnTo>
                  <a:pt x="130" y="477"/>
                </a:lnTo>
                <a:lnTo>
                  <a:pt x="164" y="500"/>
                </a:lnTo>
                <a:lnTo>
                  <a:pt x="200" y="515"/>
                </a:lnTo>
                <a:lnTo>
                  <a:pt x="237" y="526"/>
                </a:lnTo>
                <a:lnTo>
                  <a:pt x="276" y="530"/>
                </a:lnTo>
                <a:lnTo>
                  <a:pt x="314" y="527"/>
                </a:lnTo>
                <a:lnTo>
                  <a:pt x="348" y="522"/>
                </a:lnTo>
                <a:lnTo>
                  <a:pt x="380" y="509"/>
                </a:lnTo>
                <a:lnTo>
                  <a:pt x="410" y="494"/>
                </a:lnTo>
                <a:lnTo>
                  <a:pt x="440" y="474"/>
                </a:lnTo>
                <a:lnTo>
                  <a:pt x="460" y="455"/>
                </a:lnTo>
                <a:lnTo>
                  <a:pt x="479" y="434"/>
                </a:lnTo>
                <a:lnTo>
                  <a:pt x="495" y="411"/>
                </a:lnTo>
                <a:lnTo>
                  <a:pt x="509" y="385"/>
                </a:lnTo>
                <a:lnTo>
                  <a:pt x="521" y="353"/>
                </a:lnTo>
                <a:lnTo>
                  <a:pt x="528" y="319"/>
                </a:lnTo>
                <a:lnTo>
                  <a:pt x="531" y="285"/>
                </a:lnTo>
                <a:lnTo>
                  <a:pt x="529" y="251"/>
                </a:lnTo>
                <a:lnTo>
                  <a:pt x="521" y="213"/>
                </a:lnTo>
                <a:lnTo>
                  <a:pt x="509" y="178"/>
                </a:lnTo>
                <a:lnTo>
                  <a:pt x="490" y="145"/>
                </a:lnTo>
                <a:lnTo>
                  <a:pt x="466" y="114"/>
                </a:lnTo>
                <a:lnTo>
                  <a:pt x="436" y="87"/>
                </a:lnTo>
                <a:lnTo>
                  <a:pt x="402" y="64"/>
                </a:lnTo>
                <a:lnTo>
                  <a:pt x="366" y="47"/>
                </a:lnTo>
                <a:lnTo>
                  <a:pt x="329" y="38"/>
                </a:lnTo>
                <a:lnTo>
                  <a:pt x="290" y="34"/>
                </a:lnTo>
                <a:close/>
                <a:moveTo>
                  <a:pt x="268" y="0"/>
                </a:moveTo>
                <a:lnTo>
                  <a:pt x="307" y="0"/>
                </a:lnTo>
                <a:lnTo>
                  <a:pt x="347" y="7"/>
                </a:lnTo>
                <a:lnTo>
                  <a:pt x="384" y="18"/>
                </a:lnTo>
                <a:lnTo>
                  <a:pt x="422" y="35"/>
                </a:lnTo>
                <a:lnTo>
                  <a:pt x="456" y="58"/>
                </a:lnTo>
                <a:lnTo>
                  <a:pt x="490" y="89"/>
                </a:lnTo>
                <a:lnTo>
                  <a:pt x="517" y="123"/>
                </a:lnTo>
                <a:lnTo>
                  <a:pt x="539" y="161"/>
                </a:lnTo>
                <a:lnTo>
                  <a:pt x="554" y="200"/>
                </a:lnTo>
                <a:lnTo>
                  <a:pt x="563" y="241"/>
                </a:lnTo>
                <a:lnTo>
                  <a:pt x="566" y="284"/>
                </a:lnTo>
                <a:lnTo>
                  <a:pt x="563" y="326"/>
                </a:lnTo>
                <a:lnTo>
                  <a:pt x="552" y="368"/>
                </a:lnTo>
                <a:lnTo>
                  <a:pt x="536" y="407"/>
                </a:lnTo>
                <a:lnTo>
                  <a:pt x="746" y="570"/>
                </a:lnTo>
                <a:lnTo>
                  <a:pt x="674" y="657"/>
                </a:lnTo>
                <a:lnTo>
                  <a:pt x="467" y="496"/>
                </a:lnTo>
                <a:lnTo>
                  <a:pt x="432" y="522"/>
                </a:lnTo>
                <a:lnTo>
                  <a:pt x="394" y="542"/>
                </a:lnTo>
                <a:lnTo>
                  <a:pt x="355" y="555"/>
                </a:lnTo>
                <a:lnTo>
                  <a:pt x="313" y="562"/>
                </a:lnTo>
                <a:lnTo>
                  <a:pt x="271" y="563"/>
                </a:lnTo>
                <a:lnTo>
                  <a:pt x="228" y="558"/>
                </a:lnTo>
                <a:lnTo>
                  <a:pt x="187" y="547"/>
                </a:lnTo>
                <a:lnTo>
                  <a:pt x="146" y="530"/>
                </a:lnTo>
                <a:lnTo>
                  <a:pt x="110" y="504"/>
                </a:lnTo>
                <a:lnTo>
                  <a:pt x="79" y="477"/>
                </a:lnTo>
                <a:lnTo>
                  <a:pt x="52" y="445"/>
                </a:lnTo>
                <a:lnTo>
                  <a:pt x="31" y="411"/>
                </a:lnTo>
                <a:lnTo>
                  <a:pt x="17" y="374"/>
                </a:lnTo>
                <a:lnTo>
                  <a:pt x="6" y="336"/>
                </a:lnTo>
                <a:lnTo>
                  <a:pt x="0" y="297"/>
                </a:lnTo>
                <a:lnTo>
                  <a:pt x="2" y="258"/>
                </a:lnTo>
                <a:lnTo>
                  <a:pt x="7" y="219"/>
                </a:lnTo>
                <a:lnTo>
                  <a:pt x="19" y="180"/>
                </a:lnTo>
                <a:lnTo>
                  <a:pt x="37" y="143"/>
                </a:lnTo>
                <a:lnTo>
                  <a:pt x="60" y="108"/>
                </a:lnTo>
                <a:lnTo>
                  <a:pt x="88" y="77"/>
                </a:lnTo>
                <a:lnTo>
                  <a:pt x="119" y="51"/>
                </a:lnTo>
                <a:lnTo>
                  <a:pt x="153" y="30"/>
                </a:lnTo>
                <a:lnTo>
                  <a:pt x="191" y="15"/>
                </a:lnTo>
                <a:lnTo>
                  <a:pt x="229" y="4"/>
                </a:lnTo>
                <a:lnTo>
                  <a:pt x="26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6" name="TextBox 13"/>
          <p:cNvSpPr txBox="1">
            <a:spLocks noChangeArrowheads="1"/>
          </p:cNvSpPr>
          <p:nvPr/>
        </p:nvSpPr>
        <p:spPr bwMode="auto">
          <a:xfrm>
            <a:off x="2478088" y="2051050"/>
            <a:ext cx="1966913" cy="1230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marL="0" marR="0" lvl="0" indent="0" algn="l" defTabSz="12160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方正中雅宋_GBK" panose="02000000000000000000" charset="-122"/>
                <a:cs typeface="+mn-cs"/>
                <a:sym typeface="Arial" panose="020B0604020202020204" pitchFamily="34" charset="0"/>
              </a:rPr>
              <a:t>专家学者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方正中雅宋_GBK" panose="02000000000000000000" charset="-122"/>
                <a:cs typeface="+mn-cs"/>
                <a:sym typeface="Arial" panose="020B0604020202020204" pitchFamily="34" charset="0"/>
              </a:rPr>
              <a:t>7.8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方正中雅宋_GBK" panose="02000000000000000000" charset="-122"/>
                <a:cs typeface="+mn-cs"/>
                <a:sym typeface="Arial" panose="020B0604020202020204" pitchFamily="34" charset="0"/>
              </a:rPr>
              <a:t>万人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方正中雅宋_GBK" panose="02000000000000000000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7" name="TextBox 13"/>
          <p:cNvSpPr txBox="1">
            <a:spLocks noChangeArrowheads="1"/>
          </p:cNvSpPr>
          <p:nvPr/>
        </p:nvSpPr>
        <p:spPr bwMode="auto">
          <a:xfrm>
            <a:off x="2422843" y="4067175"/>
            <a:ext cx="1966913" cy="13785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0" tIns="0" rIns="0" bIns="0">
            <a:spAutoFit/>
          </a:bodyPr>
          <a:lstStyle/>
          <a:p>
            <a:pPr marL="0" marR="0" lvl="0" indent="0" algn="l" defTabSz="12160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方正中雅宋_GBK" panose="02000000000000000000" charset="-122"/>
                <a:cs typeface="+mn-cs"/>
                <a:sym typeface="Arial" panose="020B0604020202020204" pitchFamily="34" charset="0"/>
              </a:rPr>
              <a:t>机构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方正中雅宋_GBK" panose="02000000000000000000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12160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方正中雅宋_GBK" panose="02000000000000000000" charset="-122"/>
                <a:cs typeface="+mn-cs"/>
                <a:sym typeface="Arial" panose="020B0604020202020204" pitchFamily="34" charset="0"/>
              </a:rPr>
              <a:t>821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方正中雅宋_GBK" panose="02000000000000000000" charset="-122"/>
                <a:cs typeface="+mn-cs"/>
                <a:sym typeface="Arial" panose="020B0604020202020204" pitchFamily="34" charset="0"/>
              </a:rPr>
              <a:t>家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方正中雅宋_GBK" panose="02000000000000000000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97295" y="686435"/>
            <a:ext cx="55079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蔡   昉</a:t>
            </a:r>
            <a:endParaRPr lang="zh-CN" altLang="en-US" sz="2000" b="1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中国社会科学院原副院长，国家高端智库首席专家，学部委员。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20888" y="2626995"/>
            <a:ext cx="455706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保继刚　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　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中山大学旅游学院院长，教授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剪去单角的矩形 7"/>
          <p:cNvSpPr/>
          <p:nvPr/>
        </p:nvSpPr>
        <p:spPr>
          <a:xfrm flipV="1">
            <a:off x="0" y="398780"/>
            <a:ext cx="245618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37"/>
          <p:cNvSpPr txBox="1"/>
          <p:nvPr/>
        </p:nvSpPr>
        <p:spPr>
          <a:xfrm>
            <a:off x="135255" y="419100"/>
            <a:ext cx="27743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02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深耕学术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1091" y="775652"/>
            <a:ext cx="1330325" cy="171640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526" y="4031534"/>
            <a:ext cx="3792855" cy="1011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543" y="4266524"/>
            <a:ext cx="3376295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525" y="5387975"/>
            <a:ext cx="7326630" cy="895350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剪去单角的矩形 7"/>
          <p:cNvSpPr/>
          <p:nvPr/>
        </p:nvSpPr>
        <p:spPr>
          <a:xfrm flipV="1">
            <a:off x="0" y="398780"/>
            <a:ext cx="245618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37"/>
          <p:cNvSpPr txBox="1"/>
          <p:nvPr/>
        </p:nvSpPr>
        <p:spPr>
          <a:xfrm>
            <a:off x="135255" y="419100"/>
            <a:ext cx="27743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02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深耕学术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22550" name="TextBox 44"/>
          <p:cNvSpPr txBox="1"/>
          <p:nvPr/>
        </p:nvSpPr>
        <p:spPr>
          <a:xfrm>
            <a:off x="1408320" y="2796894"/>
            <a:ext cx="1189324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/>
            <a:r>
              <a:rPr lang="zh-CN" altLang="en-US" sz="2800" b="1" dirty="0">
                <a:solidFill>
                  <a:srgbClr val="1C289C"/>
                </a:solidFill>
                <a:latin typeface="方正中雅宋_GBK" panose="02000000000000000000" charset="-122"/>
                <a:ea typeface="方正中雅宋_GBK" panose="02000000000000000000" charset="-122"/>
              </a:rPr>
              <a:t>研 创</a:t>
            </a:r>
            <a:endParaRPr lang="en-US" altLang="zh-CN" sz="2800" b="1" dirty="0">
              <a:solidFill>
                <a:srgbClr val="1C289C"/>
              </a:solidFill>
              <a:latin typeface="方正中雅宋_GBK" panose="02000000000000000000" charset="-122"/>
              <a:ea typeface="方正中雅宋_GBK" panose="02000000000000000000" charset="-122"/>
            </a:endParaRPr>
          </a:p>
          <a:p>
            <a:pPr lvl="0" indent="0" eaLnBrk="0" hangingPunct="0"/>
            <a:r>
              <a:rPr lang="zh-CN" altLang="en-US" sz="2800" b="1" dirty="0">
                <a:solidFill>
                  <a:srgbClr val="1C289C"/>
                </a:solidFill>
                <a:latin typeface="方正中雅宋_GBK" panose="02000000000000000000" charset="-122"/>
                <a:ea typeface="方正中雅宋_GBK" panose="02000000000000000000" charset="-122"/>
              </a:rPr>
              <a:t>力 量</a:t>
            </a:r>
            <a:endParaRPr lang="zh-CN" altLang="en-US" sz="2800" b="1" dirty="0">
              <a:solidFill>
                <a:srgbClr val="1C289C"/>
              </a:solidFill>
              <a:latin typeface="方正中雅宋_GBK" panose="02000000000000000000" charset="-122"/>
              <a:ea typeface="方正中雅宋_GBK" panose="02000000000000000000" charset="-122"/>
            </a:endParaRPr>
          </a:p>
        </p:txBody>
      </p:sp>
      <p:graphicFrame>
        <p:nvGraphicFramePr>
          <p:cNvPr id="28" name="图表 27"/>
          <p:cNvGraphicFramePr/>
          <p:nvPr/>
        </p:nvGraphicFramePr>
        <p:xfrm>
          <a:off x="-53726" y="1201506"/>
          <a:ext cx="4113417" cy="380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22595" name="Group 28"/>
          <p:cNvGrpSpPr/>
          <p:nvPr/>
        </p:nvGrpSpPr>
        <p:grpSpPr>
          <a:xfrm>
            <a:off x="8159998" y="2999304"/>
            <a:ext cx="3600000" cy="3245176"/>
            <a:chOff x="6096000" y="2538017"/>
            <a:chExt cx="3600000" cy="32451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596" name="组合 22595"/>
            <p:cNvGrpSpPr/>
            <p:nvPr/>
          </p:nvGrpSpPr>
          <p:grpSpPr>
            <a:xfrm>
              <a:off x="6096000" y="2538017"/>
              <a:ext cx="3600000" cy="958046"/>
              <a:chOff x="6096000" y="2603055"/>
              <a:chExt cx="3600000" cy="958046"/>
            </a:xfrm>
          </p:grpSpPr>
          <p:sp>
            <p:nvSpPr>
              <p:cNvPr id="22613" name="ïŝlíḑé"/>
              <p:cNvSpPr/>
              <p:nvPr/>
            </p:nvSpPr>
            <p:spPr>
              <a:xfrm>
                <a:off x="6096000" y="2603055"/>
                <a:ext cx="3600000" cy="95804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2614" name="组合 22613"/>
              <p:cNvGrpSpPr/>
              <p:nvPr/>
            </p:nvGrpSpPr>
            <p:grpSpPr>
              <a:xfrm>
                <a:off x="6855804" y="2913955"/>
                <a:ext cx="2752934" cy="369332"/>
                <a:chOff x="731166" y="3255615"/>
                <a:chExt cx="2752934" cy="369332"/>
              </a:xfrm>
            </p:grpSpPr>
            <p:sp>
              <p:nvSpPr>
                <p:cNvPr id="22618" name="í$liḑè"/>
                <p:cNvSpPr/>
                <p:nvPr/>
              </p:nvSpPr>
              <p:spPr>
                <a:xfrm>
                  <a:off x="731166" y="3268675"/>
                  <a:ext cx="2308636" cy="335586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0000" tIns="46800" rIns="90000" bIns="4680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政府及研究部门</a:t>
                  </a:r>
                  <a:endPara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19" name="文本框 57"/>
                <p:cNvSpPr txBox="1"/>
                <p:nvPr/>
              </p:nvSpPr>
              <p:spPr>
                <a:xfrm>
                  <a:off x="2189774" y="3255615"/>
                  <a:ext cx="129432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b" anchorCtr="0">
                  <a:sp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r" defTabSz="913765"/>
                  <a:r>
                    <a:rPr lang="en-US" altLang="zh-CN" sz="2400" b="1" dirty="0">
                      <a:solidFill>
                        <a:srgbClr val="92D05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15%</a:t>
                  </a:r>
                  <a:endParaRPr lang="en-US" altLang="zh-CN" sz="2400" b="1" dirty="0">
                    <a:solidFill>
                      <a:srgbClr val="92D05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22615" name="组合 22614"/>
              <p:cNvGrpSpPr/>
              <p:nvPr/>
            </p:nvGrpSpPr>
            <p:grpSpPr>
              <a:xfrm>
                <a:off x="6338444" y="2812078"/>
                <a:ext cx="540002" cy="540000"/>
                <a:chOff x="6523864" y="2812078"/>
                <a:chExt cx="540002" cy="540000"/>
              </a:xfrm>
            </p:grpSpPr>
            <p:sp>
              <p:nvSpPr>
                <p:cNvPr id="22616" name="ïŝlíḑé"/>
                <p:cNvSpPr/>
                <p:nvPr/>
              </p:nvSpPr>
              <p:spPr>
                <a:xfrm>
                  <a:off x="6523864" y="2812078"/>
                  <a:ext cx="540002" cy="540000"/>
                </a:xfrm>
                <a:prstGeom prst="rect">
                  <a:avLst/>
                </a:prstGeom>
                <a:solidFill>
                  <a:srgbClr val="92D050"/>
                </a:solidFill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17" name="图形 38"/>
                <p:cNvSpPr/>
                <p:nvPr/>
              </p:nvSpPr>
              <p:spPr bwMode="auto">
                <a:xfrm>
                  <a:off x="6693781" y="2965077"/>
                  <a:ext cx="200166" cy="234000"/>
                </a:xfrm>
                <a:custGeom>
                  <a:avLst/>
                  <a:gdLst>
                    <a:gd name="T0" fmla="*/ 5435 w 6022"/>
                    <a:gd name="T1" fmla="*/ 6495 h 7050"/>
                    <a:gd name="T2" fmla="*/ 5435 w 6022"/>
                    <a:gd name="T3" fmla="*/ 5386 h 7050"/>
                    <a:gd name="T4" fmla="*/ 5435 w 6022"/>
                    <a:gd name="T5" fmla="*/ 4178 h 7050"/>
                    <a:gd name="T6" fmla="*/ 5157 w 6022"/>
                    <a:gd name="T7" fmla="*/ 2725 h 7050"/>
                    <a:gd name="T8" fmla="*/ 3264 w 6022"/>
                    <a:gd name="T9" fmla="*/ 1550 h 7050"/>
                    <a:gd name="T10" fmla="*/ 4194 w 6022"/>
                    <a:gd name="T11" fmla="*/ 1338 h 7050"/>
                    <a:gd name="T12" fmla="*/ 4472 w 6022"/>
                    <a:gd name="T13" fmla="*/ 457 h 7050"/>
                    <a:gd name="T14" fmla="*/ 3248 w 6022"/>
                    <a:gd name="T15" fmla="*/ 180 h 7050"/>
                    <a:gd name="T16" fmla="*/ 2709 w 6022"/>
                    <a:gd name="T17" fmla="*/ 277 h 7050"/>
                    <a:gd name="T18" fmla="*/ 1387 w 6022"/>
                    <a:gd name="T19" fmla="*/ 2725 h 7050"/>
                    <a:gd name="T20" fmla="*/ 539 w 6022"/>
                    <a:gd name="T21" fmla="*/ 3003 h 7050"/>
                    <a:gd name="T22" fmla="*/ 539 w 6022"/>
                    <a:gd name="T23" fmla="*/ 4178 h 7050"/>
                    <a:gd name="T24" fmla="*/ 539 w 6022"/>
                    <a:gd name="T25" fmla="*/ 5386 h 7050"/>
                    <a:gd name="T26" fmla="*/ 278 w 6022"/>
                    <a:gd name="T27" fmla="*/ 6495 h 7050"/>
                    <a:gd name="T28" fmla="*/ 278 w 6022"/>
                    <a:gd name="T29" fmla="*/ 7050 h 7050"/>
                    <a:gd name="T30" fmla="*/ 6022 w 6022"/>
                    <a:gd name="T31" fmla="*/ 6773 h 7050"/>
                    <a:gd name="T32" fmla="*/ 2562 w 6022"/>
                    <a:gd name="T33" fmla="*/ 3280 h 7050"/>
                    <a:gd name="T34" fmla="*/ 3444 w 6022"/>
                    <a:gd name="T35" fmla="*/ 3900 h 7050"/>
                    <a:gd name="T36" fmla="*/ 2562 w 6022"/>
                    <a:gd name="T37" fmla="*/ 3280 h 7050"/>
                    <a:gd name="T38" fmla="*/ 3444 w 6022"/>
                    <a:gd name="T39" fmla="*/ 5663 h 7050"/>
                    <a:gd name="T40" fmla="*/ 2562 w 6022"/>
                    <a:gd name="T41" fmla="*/ 6283 h 7050"/>
                    <a:gd name="T42" fmla="*/ 3982 w 6022"/>
                    <a:gd name="T43" fmla="*/ 5663 h 7050"/>
                    <a:gd name="T44" fmla="*/ 4880 w 6022"/>
                    <a:gd name="T45" fmla="*/ 6283 h 7050"/>
                    <a:gd name="T46" fmla="*/ 3982 w 6022"/>
                    <a:gd name="T47" fmla="*/ 5663 h 7050"/>
                    <a:gd name="T48" fmla="*/ 3982 w 6022"/>
                    <a:gd name="T49" fmla="*/ 5108 h 7050"/>
                    <a:gd name="T50" fmla="*/ 4880 w 6022"/>
                    <a:gd name="T51" fmla="*/ 4439 h 7050"/>
                    <a:gd name="T52" fmla="*/ 4896 w 6022"/>
                    <a:gd name="T53" fmla="*/ 5108 h 7050"/>
                    <a:gd name="T54" fmla="*/ 3444 w 6022"/>
                    <a:gd name="T55" fmla="*/ 5108 h 7050"/>
                    <a:gd name="T56" fmla="*/ 2562 w 6022"/>
                    <a:gd name="T57" fmla="*/ 4439 h 7050"/>
                    <a:gd name="T58" fmla="*/ 2024 w 6022"/>
                    <a:gd name="T59" fmla="*/ 5108 h 7050"/>
                    <a:gd name="T60" fmla="*/ 1126 w 6022"/>
                    <a:gd name="T61" fmla="*/ 4439 h 7050"/>
                    <a:gd name="T62" fmla="*/ 2024 w 6022"/>
                    <a:gd name="T63" fmla="*/ 5108 h 7050"/>
                    <a:gd name="T64" fmla="*/ 2024 w 6022"/>
                    <a:gd name="T65" fmla="*/ 5663 h 7050"/>
                    <a:gd name="T66" fmla="*/ 1126 w 6022"/>
                    <a:gd name="T67" fmla="*/ 6283 h 7050"/>
                    <a:gd name="T68" fmla="*/ 1110 w 6022"/>
                    <a:gd name="T69" fmla="*/ 5663 h 7050"/>
                    <a:gd name="T70" fmla="*/ 3982 w 6022"/>
                    <a:gd name="T71" fmla="*/ 3900 h 7050"/>
                    <a:gd name="T72" fmla="*/ 4880 w 6022"/>
                    <a:gd name="T73" fmla="*/ 3280 h 7050"/>
                    <a:gd name="T74" fmla="*/ 4896 w 6022"/>
                    <a:gd name="T75" fmla="*/ 3900 h 7050"/>
                    <a:gd name="T76" fmla="*/ 2024 w 6022"/>
                    <a:gd name="T77" fmla="*/ 3280 h 7050"/>
                    <a:gd name="T78" fmla="*/ 1126 w 6022"/>
                    <a:gd name="T79" fmla="*/ 3900 h 7050"/>
                    <a:gd name="T80" fmla="*/ 1110 w 6022"/>
                    <a:gd name="T81" fmla="*/ 3280 h 70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022" h="7050">
                      <a:moveTo>
                        <a:pt x="5728" y="6495"/>
                      </a:moveTo>
                      <a:lnTo>
                        <a:pt x="5435" y="6495"/>
                      </a:lnTo>
                      <a:lnTo>
                        <a:pt x="5435" y="5386"/>
                      </a:lnTo>
                      <a:lnTo>
                        <a:pt x="5435" y="5386"/>
                      </a:lnTo>
                      <a:lnTo>
                        <a:pt x="5435" y="4178"/>
                      </a:lnTo>
                      <a:lnTo>
                        <a:pt x="5435" y="4178"/>
                      </a:lnTo>
                      <a:lnTo>
                        <a:pt x="5435" y="3003"/>
                      </a:lnTo>
                      <a:cubicBezTo>
                        <a:pt x="5435" y="2856"/>
                        <a:pt x="5304" y="2725"/>
                        <a:pt x="5157" y="2725"/>
                      </a:cubicBezTo>
                      <a:lnTo>
                        <a:pt x="4586" y="2725"/>
                      </a:lnTo>
                      <a:cubicBezTo>
                        <a:pt x="4455" y="2122"/>
                        <a:pt x="3933" y="1665"/>
                        <a:pt x="3264" y="1550"/>
                      </a:cubicBezTo>
                      <a:lnTo>
                        <a:pt x="3264" y="1338"/>
                      </a:lnTo>
                      <a:lnTo>
                        <a:pt x="4194" y="1338"/>
                      </a:lnTo>
                      <a:cubicBezTo>
                        <a:pt x="4341" y="1338"/>
                        <a:pt x="4472" y="1224"/>
                        <a:pt x="4472" y="1061"/>
                      </a:cubicBezTo>
                      <a:lnTo>
                        <a:pt x="4472" y="457"/>
                      </a:lnTo>
                      <a:cubicBezTo>
                        <a:pt x="4472" y="310"/>
                        <a:pt x="4341" y="180"/>
                        <a:pt x="4194" y="180"/>
                      </a:cubicBezTo>
                      <a:lnTo>
                        <a:pt x="3248" y="180"/>
                      </a:lnTo>
                      <a:cubicBezTo>
                        <a:pt x="3215" y="82"/>
                        <a:pt x="3117" y="0"/>
                        <a:pt x="2987" y="0"/>
                      </a:cubicBezTo>
                      <a:cubicBezTo>
                        <a:pt x="2840" y="0"/>
                        <a:pt x="2709" y="131"/>
                        <a:pt x="2709" y="277"/>
                      </a:cubicBezTo>
                      <a:lnTo>
                        <a:pt x="2709" y="1550"/>
                      </a:lnTo>
                      <a:cubicBezTo>
                        <a:pt x="2040" y="1648"/>
                        <a:pt x="1502" y="2122"/>
                        <a:pt x="1387" y="2725"/>
                      </a:cubicBezTo>
                      <a:lnTo>
                        <a:pt x="816" y="2725"/>
                      </a:lnTo>
                      <a:cubicBezTo>
                        <a:pt x="669" y="2725"/>
                        <a:pt x="539" y="2856"/>
                        <a:pt x="539" y="3003"/>
                      </a:cubicBezTo>
                      <a:lnTo>
                        <a:pt x="539" y="4178"/>
                      </a:lnTo>
                      <a:lnTo>
                        <a:pt x="539" y="4178"/>
                      </a:lnTo>
                      <a:lnTo>
                        <a:pt x="539" y="5386"/>
                      </a:lnTo>
                      <a:lnTo>
                        <a:pt x="539" y="5386"/>
                      </a:lnTo>
                      <a:lnTo>
                        <a:pt x="539" y="6495"/>
                      </a:lnTo>
                      <a:lnTo>
                        <a:pt x="278" y="6495"/>
                      </a:lnTo>
                      <a:cubicBezTo>
                        <a:pt x="131" y="6495"/>
                        <a:pt x="0" y="6610"/>
                        <a:pt x="0" y="6773"/>
                      </a:cubicBezTo>
                      <a:cubicBezTo>
                        <a:pt x="0" y="6936"/>
                        <a:pt x="131" y="7050"/>
                        <a:pt x="278" y="7050"/>
                      </a:cubicBezTo>
                      <a:lnTo>
                        <a:pt x="5745" y="7050"/>
                      </a:lnTo>
                      <a:cubicBezTo>
                        <a:pt x="5892" y="7050"/>
                        <a:pt x="6022" y="6920"/>
                        <a:pt x="6022" y="6773"/>
                      </a:cubicBezTo>
                      <a:cubicBezTo>
                        <a:pt x="6022" y="6626"/>
                        <a:pt x="5892" y="6495"/>
                        <a:pt x="5728" y="6495"/>
                      </a:cubicBezTo>
                      <a:close/>
                      <a:moveTo>
                        <a:pt x="2562" y="3280"/>
                      </a:moveTo>
                      <a:lnTo>
                        <a:pt x="3444" y="3280"/>
                      </a:lnTo>
                      <a:lnTo>
                        <a:pt x="3444" y="3900"/>
                      </a:lnTo>
                      <a:lnTo>
                        <a:pt x="2562" y="3900"/>
                      </a:lnTo>
                      <a:lnTo>
                        <a:pt x="2562" y="3280"/>
                      </a:lnTo>
                      <a:close/>
                      <a:moveTo>
                        <a:pt x="2562" y="5663"/>
                      </a:moveTo>
                      <a:lnTo>
                        <a:pt x="3444" y="5663"/>
                      </a:lnTo>
                      <a:lnTo>
                        <a:pt x="3444" y="6283"/>
                      </a:lnTo>
                      <a:lnTo>
                        <a:pt x="2562" y="6283"/>
                      </a:lnTo>
                      <a:lnTo>
                        <a:pt x="2562" y="5663"/>
                      </a:lnTo>
                      <a:close/>
                      <a:moveTo>
                        <a:pt x="3982" y="5663"/>
                      </a:moveTo>
                      <a:lnTo>
                        <a:pt x="4880" y="5663"/>
                      </a:lnTo>
                      <a:lnTo>
                        <a:pt x="4880" y="6283"/>
                      </a:lnTo>
                      <a:lnTo>
                        <a:pt x="3982" y="6283"/>
                      </a:lnTo>
                      <a:lnTo>
                        <a:pt x="3982" y="5663"/>
                      </a:lnTo>
                      <a:close/>
                      <a:moveTo>
                        <a:pt x="4896" y="5108"/>
                      </a:moveTo>
                      <a:lnTo>
                        <a:pt x="3982" y="5108"/>
                      </a:lnTo>
                      <a:lnTo>
                        <a:pt x="3982" y="4439"/>
                      </a:lnTo>
                      <a:lnTo>
                        <a:pt x="4880" y="4439"/>
                      </a:lnTo>
                      <a:lnTo>
                        <a:pt x="4880" y="5108"/>
                      </a:lnTo>
                      <a:lnTo>
                        <a:pt x="4896" y="5108"/>
                      </a:lnTo>
                      <a:close/>
                      <a:moveTo>
                        <a:pt x="3444" y="4439"/>
                      </a:moveTo>
                      <a:lnTo>
                        <a:pt x="3444" y="5108"/>
                      </a:lnTo>
                      <a:lnTo>
                        <a:pt x="2562" y="5108"/>
                      </a:lnTo>
                      <a:lnTo>
                        <a:pt x="2562" y="4439"/>
                      </a:lnTo>
                      <a:lnTo>
                        <a:pt x="3444" y="4439"/>
                      </a:lnTo>
                      <a:close/>
                      <a:moveTo>
                        <a:pt x="2024" y="5108"/>
                      </a:moveTo>
                      <a:lnTo>
                        <a:pt x="1126" y="5108"/>
                      </a:lnTo>
                      <a:lnTo>
                        <a:pt x="1126" y="4439"/>
                      </a:lnTo>
                      <a:lnTo>
                        <a:pt x="2024" y="4439"/>
                      </a:lnTo>
                      <a:lnTo>
                        <a:pt x="2024" y="5108"/>
                      </a:lnTo>
                      <a:close/>
                      <a:moveTo>
                        <a:pt x="1110" y="5663"/>
                      </a:moveTo>
                      <a:lnTo>
                        <a:pt x="2024" y="5663"/>
                      </a:lnTo>
                      <a:lnTo>
                        <a:pt x="2024" y="6283"/>
                      </a:lnTo>
                      <a:lnTo>
                        <a:pt x="1126" y="6283"/>
                      </a:lnTo>
                      <a:lnTo>
                        <a:pt x="1126" y="5663"/>
                      </a:lnTo>
                      <a:lnTo>
                        <a:pt x="1110" y="5663"/>
                      </a:lnTo>
                      <a:close/>
                      <a:moveTo>
                        <a:pt x="4896" y="3900"/>
                      </a:moveTo>
                      <a:lnTo>
                        <a:pt x="3982" y="3900"/>
                      </a:lnTo>
                      <a:lnTo>
                        <a:pt x="3982" y="3280"/>
                      </a:lnTo>
                      <a:lnTo>
                        <a:pt x="4880" y="3280"/>
                      </a:lnTo>
                      <a:lnTo>
                        <a:pt x="4880" y="3900"/>
                      </a:lnTo>
                      <a:lnTo>
                        <a:pt x="4896" y="3900"/>
                      </a:lnTo>
                      <a:close/>
                      <a:moveTo>
                        <a:pt x="1110" y="3280"/>
                      </a:moveTo>
                      <a:lnTo>
                        <a:pt x="2024" y="3280"/>
                      </a:lnTo>
                      <a:lnTo>
                        <a:pt x="2024" y="3900"/>
                      </a:lnTo>
                      <a:lnTo>
                        <a:pt x="1126" y="3900"/>
                      </a:lnTo>
                      <a:lnTo>
                        <a:pt x="1126" y="3280"/>
                      </a:lnTo>
                      <a:lnTo>
                        <a:pt x="1110" y="32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grpSp>
          <p:nvGrpSpPr>
            <p:cNvPr id="22597" name="组合 22596"/>
            <p:cNvGrpSpPr/>
            <p:nvPr/>
          </p:nvGrpSpPr>
          <p:grpSpPr>
            <a:xfrm>
              <a:off x="6096000" y="3681582"/>
              <a:ext cx="3600000" cy="958046"/>
              <a:chOff x="6096000" y="3714101"/>
              <a:chExt cx="3600000" cy="958046"/>
            </a:xfrm>
          </p:grpSpPr>
          <p:sp>
            <p:nvSpPr>
              <p:cNvPr id="22606" name="ïŝlíḑé"/>
              <p:cNvSpPr/>
              <p:nvPr/>
            </p:nvSpPr>
            <p:spPr>
              <a:xfrm>
                <a:off x="6096000" y="3714101"/>
                <a:ext cx="3600000" cy="95804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2607" name="组合 22606"/>
              <p:cNvGrpSpPr/>
              <p:nvPr/>
            </p:nvGrpSpPr>
            <p:grpSpPr>
              <a:xfrm>
                <a:off x="6338444" y="3923124"/>
                <a:ext cx="540002" cy="540000"/>
                <a:chOff x="4834026" y="3947281"/>
                <a:chExt cx="540002" cy="540000"/>
              </a:xfrm>
            </p:grpSpPr>
            <p:sp>
              <p:nvSpPr>
                <p:cNvPr id="22611" name="ïŝlíḑé"/>
                <p:cNvSpPr/>
                <p:nvPr/>
              </p:nvSpPr>
              <p:spPr>
                <a:xfrm>
                  <a:off x="4834026" y="3947281"/>
                  <a:ext cx="540002" cy="540000"/>
                </a:xfrm>
                <a:prstGeom prst="rect">
                  <a:avLst/>
                </a:prstGeom>
                <a:solidFill>
                  <a:srgbClr val="FDCD5F"/>
                </a:solidFill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12" name="Freeform 22586"/>
                <p:cNvSpPr/>
                <p:nvPr/>
              </p:nvSpPr>
              <p:spPr bwMode="auto">
                <a:xfrm>
                  <a:off x="4987027" y="4104845"/>
                  <a:ext cx="234000" cy="224871"/>
                </a:xfrm>
                <a:custGeom>
                  <a:avLst/>
                  <a:gdLst>
                    <a:gd name="T0" fmla="*/ 5676 w 11213"/>
                    <a:gd name="T1" fmla="*/ 6876 h 10776"/>
                    <a:gd name="T2" fmla="*/ 6270 w 11213"/>
                    <a:gd name="T3" fmla="*/ 6269 h 10776"/>
                    <a:gd name="T4" fmla="*/ 6607 w 11213"/>
                    <a:gd name="T5" fmla="*/ 5538 h 10776"/>
                    <a:gd name="T6" fmla="*/ 6757 w 11213"/>
                    <a:gd name="T7" fmla="*/ 4744 h 10776"/>
                    <a:gd name="T8" fmla="*/ 6788 w 11213"/>
                    <a:gd name="T9" fmla="*/ 3950 h 10776"/>
                    <a:gd name="T10" fmla="*/ 6732 w 11213"/>
                    <a:gd name="T11" fmla="*/ 2732 h 10776"/>
                    <a:gd name="T12" fmla="*/ 6269 w 11213"/>
                    <a:gd name="T13" fmla="*/ 1682 h 10776"/>
                    <a:gd name="T14" fmla="*/ 5400 w 11213"/>
                    <a:gd name="T15" fmla="*/ 1013 h 10776"/>
                    <a:gd name="T16" fmla="*/ 4150 w 11213"/>
                    <a:gd name="T17" fmla="*/ 775 h 10776"/>
                    <a:gd name="T18" fmla="*/ 2737 w 11213"/>
                    <a:gd name="T19" fmla="*/ 1082 h 10776"/>
                    <a:gd name="T20" fmla="*/ 1612 w 11213"/>
                    <a:gd name="T21" fmla="*/ 3388 h 10776"/>
                    <a:gd name="T22" fmla="*/ 1637 w 11213"/>
                    <a:gd name="T23" fmla="*/ 4157 h 10776"/>
                    <a:gd name="T24" fmla="*/ 1781 w 11213"/>
                    <a:gd name="T25" fmla="*/ 5101 h 10776"/>
                    <a:gd name="T26" fmla="*/ 2168 w 11213"/>
                    <a:gd name="T27" fmla="*/ 6063 h 10776"/>
                    <a:gd name="T28" fmla="*/ 2912 w 11213"/>
                    <a:gd name="T29" fmla="*/ 6876 h 10776"/>
                    <a:gd name="T30" fmla="*/ 1487 w 11213"/>
                    <a:gd name="T31" fmla="*/ 7288 h 10776"/>
                    <a:gd name="T32" fmla="*/ 0 w 11213"/>
                    <a:gd name="T33" fmla="*/ 8751 h 10776"/>
                    <a:gd name="T34" fmla="*/ 5918 w 11213"/>
                    <a:gd name="T35" fmla="*/ 10651 h 10776"/>
                    <a:gd name="T36" fmla="*/ 7912 w 11213"/>
                    <a:gd name="T37" fmla="*/ 9863 h 10776"/>
                    <a:gd name="T38" fmla="*/ 8400 w 11213"/>
                    <a:gd name="T39" fmla="*/ 8757 h 10776"/>
                    <a:gd name="T40" fmla="*/ 7737 w 11213"/>
                    <a:gd name="T41" fmla="*/ 7725 h 10776"/>
                    <a:gd name="T42" fmla="*/ 6343 w 11213"/>
                    <a:gd name="T43" fmla="*/ 7119 h 10776"/>
                    <a:gd name="T44" fmla="*/ 5676 w 11213"/>
                    <a:gd name="T45" fmla="*/ 6963 h 10776"/>
                    <a:gd name="T46" fmla="*/ 10532 w 11213"/>
                    <a:gd name="T47" fmla="*/ 8269 h 10776"/>
                    <a:gd name="T48" fmla="*/ 10044 w 11213"/>
                    <a:gd name="T49" fmla="*/ 7569 h 10776"/>
                    <a:gd name="T50" fmla="*/ 7938 w 11213"/>
                    <a:gd name="T51" fmla="*/ 6738 h 10776"/>
                    <a:gd name="T52" fmla="*/ 7588 w 11213"/>
                    <a:gd name="T53" fmla="*/ 6350 h 10776"/>
                    <a:gd name="T54" fmla="*/ 7600 w 11213"/>
                    <a:gd name="T55" fmla="*/ 5432 h 10776"/>
                    <a:gd name="T56" fmla="*/ 7675 w 11213"/>
                    <a:gd name="T57" fmla="*/ 5269 h 10776"/>
                    <a:gd name="T58" fmla="*/ 8588 w 11213"/>
                    <a:gd name="T59" fmla="*/ 4019 h 10776"/>
                    <a:gd name="T60" fmla="*/ 8775 w 11213"/>
                    <a:gd name="T61" fmla="*/ 1631 h 10776"/>
                    <a:gd name="T62" fmla="*/ 7813 w 11213"/>
                    <a:gd name="T63" fmla="*/ 875 h 10776"/>
                    <a:gd name="T64" fmla="*/ 6932 w 11213"/>
                    <a:gd name="T65" fmla="*/ 688 h 10776"/>
                    <a:gd name="T66" fmla="*/ 6932 w 11213"/>
                    <a:gd name="T67" fmla="*/ 119 h 10776"/>
                    <a:gd name="T68" fmla="*/ 8550 w 11213"/>
                    <a:gd name="T69" fmla="*/ 300 h 10776"/>
                    <a:gd name="T70" fmla="*/ 9726 w 11213"/>
                    <a:gd name="T71" fmla="*/ 2463 h 10776"/>
                    <a:gd name="T72" fmla="*/ 8388 w 11213"/>
                    <a:gd name="T73" fmla="*/ 5700 h 10776"/>
                    <a:gd name="T74" fmla="*/ 9626 w 11213"/>
                    <a:gd name="T75" fmla="*/ 6413 h 10776"/>
                    <a:gd name="T76" fmla="*/ 11213 w 11213"/>
                    <a:gd name="T77" fmla="*/ 7988 h 10776"/>
                    <a:gd name="T78" fmla="*/ 10813 w 11213"/>
                    <a:gd name="T79" fmla="*/ 8388 h 10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1213" h="10776">
                      <a:moveTo>
                        <a:pt x="5676" y="6963"/>
                      </a:moveTo>
                      <a:lnTo>
                        <a:pt x="5676" y="6876"/>
                      </a:lnTo>
                      <a:cubicBezTo>
                        <a:pt x="5801" y="6792"/>
                        <a:pt x="5913" y="6696"/>
                        <a:pt x="6013" y="6588"/>
                      </a:cubicBezTo>
                      <a:cubicBezTo>
                        <a:pt x="6113" y="6480"/>
                        <a:pt x="6199" y="6373"/>
                        <a:pt x="6270" y="6269"/>
                      </a:cubicBezTo>
                      <a:cubicBezTo>
                        <a:pt x="6341" y="6165"/>
                        <a:pt x="6405" y="6044"/>
                        <a:pt x="6463" y="5907"/>
                      </a:cubicBezTo>
                      <a:cubicBezTo>
                        <a:pt x="6521" y="5769"/>
                        <a:pt x="6569" y="5647"/>
                        <a:pt x="6607" y="5538"/>
                      </a:cubicBezTo>
                      <a:cubicBezTo>
                        <a:pt x="6644" y="5429"/>
                        <a:pt x="6676" y="5296"/>
                        <a:pt x="6700" y="5138"/>
                      </a:cubicBezTo>
                      <a:cubicBezTo>
                        <a:pt x="6725" y="4980"/>
                        <a:pt x="6744" y="4849"/>
                        <a:pt x="6757" y="4744"/>
                      </a:cubicBezTo>
                      <a:cubicBezTo>
                        <a:pt x="6770" y="4640"/>
                        <a:pt x="6778" y="4505"/>
                        <a:pt x="6782" y="4338"/>
                      </a:cubicBezTo>
                      <a:cubicBezTo>
                        <a:pt x="6786" y="4171"/>
                        <a:pt x="6788" y="4042"/>
                        <a:pt x="6788" y="3950"/>
                      </a:cubicBezTo>
                      <a:lnTo>
                        <a:pt x="6788" y="3388"/>
                      </a:lnTo>
                      <a:cubicBezTo>
                        <a:pt x="6788" y="3155"/>
                        <a:pt x="6770" y="2936"/>
                        <a:pt x="6732" y="2732"/>
                      </a:cubicBezTo>
                      <a:cubicBezTo>
                        <a:pt x="6694" y="2527"/>
                        <a:pt x="6636" y="2338"/>
                        <a:pt x="6557" y="2163"/>
                      </a:cubicBezTo>
                      <a:cubicBezTo>
                        <a:pt x="6478" y="1988"/>
                        <a:pt x="6382" y="1827"/>
                        <a:pt x="6269" y="1682"/>
                      </a:cubicBezTo>
                      <a:cubicBezTo>
                        <a:pt x="6157" y="1536"/>
                        <a:pt x="6027" y="1407"/>
                        <a:pt x="5882" y="1294"/>
                      </a:cubicBezTo>
                      <a:cubicBezTo>
                        <a:pt x="5736" y="1181"/>
                        <a:pt x="5575" y="1088"/>
                        <a:pt x="5400" y="1013"/>
                      </a:cubicBezTo>
                      <a:cubicBezTo>
                        <a:pt x="5225" y="938"/>
                        <a:pt x="5034" y="879"/>
                        <a:pt x="4825" y="838"/>
                      </a:cubicBezTo>
                      <a:cubicBezTo>
                        <a:pt x="4617" y="796"/>
                        <a:pt x="4392" y="775"/>
                        <a:pt x="4150" y="775"/>
                      </a:cubicBezTo>
                      <a:lnTo>
                        <a:pt x="4075" y="775"/>
                      </a:lnTo>
                      <a:cubicBezTo>
                        <a:pt x="3550" y="775"/>
                        <a:pt x="3104" y="877"/>
                        <a:pt x="2737" y="1082"/>
                      </a:cubicBezTo>
                      <a:cubicBezTo>
                        <a:pt x="2371" y="1286"/>
                        <a:pt x="2091" y="1582"/>
                        <a:pt x="1900" y="1969"/>
                      </a:cubicBezTo>
                      <a:cubicBezTo>
                        <a:pt x="1708" y="2357"/>
                        <a:pt x="1612" y="2830"/>
                        <a:pt x="1612" y="3388"/>
                      </a:cubicBezTo>
                      <a:cubicBezTo>
                        <a:pt x="1612" y="3538"/>
                        <a:pt x="1614" y="3659"/>
                        <a:pt x="1618" y="3750"/>
                      </a:cubicBezTo>
                      <a:cubicBezTo>
                        <a:pt x="1623" y="3842"/>
                        <a:pt x="1629" y="3977"/>
                        <a:pt x="1637" y="4157"/>
                      </a:cubicBezTo>
                      <a:cubicBezTo>
                        <a:pt x="1645" y="4336"/>
                        <a:pt x="1662" y="4493"/>
                        <a:pt x="1687" y="4626"/>
                      </a:cubicBezTo>
                      <a:cubicBezTo>
                        <a:pt x="1712" y="4759"/>
                        <a:pt x="1743" y="4917"/>
                        <a:pt x="1781" y="5101"/>
                      </a:cubicBezTo>
                      <a:cubicBezTo>
                        <a:pt x="1818" y="5285"/>
                        <a:pt x="1870" y="5451"/>
                        <a:pt x="1937" y="5601"/>
                      </a:cubicBezTo>
                      <a:cubicBezTo>
                        <a:pt x="2004" y="5750"/>
                        <a:pt x="2081" y="5905"/>
                        <a:pt x="2168" y="6063"/>
                      </a:cubicBezTo>
                      <a:cubicBezTo>
                        <a:pt x="2256" y="6222"/>
                        <a:pt x="2362" y="6370"/>
                        <a:pt x="2487" y="6507"/>
                      </a:cubicBezTo>
                      <a:cubicBezTo>
                        <a:pt x="2613" y="6644"/>
                        <a:pt x="2754" y="6767"/>
                        <a:pt x="2912" y="6876"/>
                      </a:cubicBezTo>
                      <a:lnTo>
                        <a:pt x="2912" y="6951"/>
                      </a:lnTo>
                      <a:cubicBezTo>
                        <a:pt x="2387" y="7026"/>
                        <a:pt x="1912" y="7138"/>
                        <a:pt x="1487" y="7288"/>
                      </a:cubicBezTo>
                      <a:cubicBezTo>
                        <a:pt x="1062" y="7439"/>
                        <a:pt x="708" y="7643"/>
                        <a:pt x="425" y="7901"/>
                      </a:cubicBezTo>
                      <a:cubicBezTo>
                        <a:pt x="142" y="8159"/>
                        <a:pt x="0" y="8442"/>
                        <a:pt x="0" y="8751"/>
                      </a:cubicBezTo>
                      <a:cubicBezTo>
                        <a:pt x="0" y="10101"/>
                        <a:pt x="1370" y="10776"/>
                        <a:pt x="4112" y="10776"/>
                      </a:cubicBezTo>
                      <a:cubicBezTo>
                        <a:pt x="4795" y="10776"/>
                        <a:pt x="5398" y="10734"/>
                        <a:pt x="5918" y="10651"/>
                      </a:cubicBezTo>
                      <a:cubicBezTo>
                        <a:pt x="6439" y="10567"/>
                        <a:pt x="6854" y="10461"/>
                        <a:pt x="7162" y="10332"/>
                      </a:cubicBezTo>
                      <a:cubicBezTo>
                        <a:pt x="7470" y="10203"/>
                        <a:pt x="7720" y="10047"/>
                        <a:pt x="7912" y="9863"/>
                      </a:cubicBezTo>
                      <a:cubicBezTo>
                        <a:pt x="8104" y="9680"/>
                        <a:pt x="8233" y="9501"/>
                        <a:pt x="8300" y="9326"/>
                      </a:cubicBezTo>
                      <a:cubicBezTo>
                        <a:pt x="8366" y="9151"/>
                        <a:pt x="8400" y="8961"/>
                        <a:pt x="8400" y="8757"/>
                      </a:cubicBezTo>
                      <a:cubicBezTo>
                        <a:pt x="8400" y="8553"/>
                        <a:pt x="8337" y="8361"/>
                        <a:pt x="8212" y="8182"/>
                      </a:cubicBezTo>
                      <a:cubicBezTo>
                        <a:pt x="8087" y="8002"/>
                        <a:pt x="7929" y="7850"/>
                        <a:pt x="7737" y="7725"/>
                      </a:cubicBezTo>
                      <a:cubicBezTo>
                        <a:pt x="7545" y="7600"/>
                        <a:pt x="7320" y="7483"/>
                        <a:pt x="7062" y="7375"/>
                      </a:cubicBezTo>
                      <a:cubicBezTo>
                        <a:pt x="6803" y="7267"/>
                        <a:pt x="6564" y="7181"/>
                        <a:pt x="6343" y="7119"/>
                      </a:cubicBezTo>
                      <a:cubicBezTo>
                        <a:pt x="6122" y="7056"/>
                        <a:pt x="5899" y="7004"/>
                        <a:pt x="5674" y="6962"/>
                      </a:cubicBezTo>
                      <a:lnTo>
                        <a:pt x="5676" y="6963"/>
                      </a:lnTo>
                      <a:close/>
                      <a:moveTo>
                        <a:pt x="10813" y="8388"/>
                      </a:moveTo>
                      <a:cubicBezTo>
                        <a:pt x="10705" y="8388"/>
                        <a:pt x="10611" y="8348"/>
                        <a:pt x="10532" y="8269"/>
                      </a:cubicBezTo>
                      <a:cubicBezTo>
                        <a:pt x="10453" y="8190"/>
                        <a:pt x="10413" y="8096"/>
                        <a:pt x="10413" y="7988"/>
                      </a:cubicBezTo>
                      <a:cubicBezTo>
                        <a:pt x="10405" y="7888"/>
                        <a:pt x="10282" y="7748"/>
                        <a:pt x="10044" y="7569"/>
                      </a:cubicBezTo>
                      <a:cubicBezTo>
                        <a:pt x="9807" y="7390"/>
                        <a:pt x="9490" y="7219"/>
                        <a:pt x="9094" y="7057"/>
                      </a:cubicBezTo>
                      <a:cubicBezTo>
                        <a:pt x="8699" y="6894"/>
                        <a:pt x="8313" y="6788"/>
                        <a:pt x="7938" y="6738"/>
                      </a:cubicBezTo>
                      <a:cubicBezTo>
                        <a:pt x="7838" y="6730"/>
                        <a:pt x="7755" y="6688"/>
                        <a:pt x="7688" y="6613"/>
                      </a:cubicBezTo>
                      <a:cubicBezTo>
                        <a:pt x="7621" y="6538"/>
                        <a:pt x="7588" y="6450"/>
                        <a:pt x="7588" y="6350"/>
                      </a:cubicBezTo>
                      <a:lnTo>
                        <a:pt x="7588" y="5513"/>
                      </a:lnTo>
                      <a:cubicBezTo>
                        <a:pt x="7588" y="5488"/>
                        <a:pt x="7592" y="5461"/>
                        <a:pt x="7600" y="5432"/>
                      </a:cubicBezTo>
                      <a:cubicBezTo>
                        <a:pt x="7609" y="5403"/>
                        <a:pt x="7619" y="5373"/>
                        <a:pt x="7632" y="5344"/>
                      </a:cubicBezTo>
                      <a:cubicBezTo>
                        <a:pt x="7644" y="5315"/>
                        <a:pt x="7659" y="5290"/>
                        <a:pt x="7675" y="5269"/>
                      </a:cubicBezTo>
                      <a:cubicBezTo>
                        <a:pt x="7692" y="5248"/>
                        <a:pt x="7713" y="5225"/>
                        <a:pt x="7738" y="5200"/>
                      </a:cubicBezTo>
                      <a:cubicBezTo>
                        <a:pt x="8079" y="4933"/>
                        <a:pt x="8363" y="4540"/>
                        <a:pt x="8588" y="4019"/>
                      </a:cubicBezTo>
                      <a:cubicBezTo>
                        <a:pt x="8813" y="3498"/>
                        <a:pt x="8925" y="2979"/>
                        <a:pt x="8925" y="2462"/>
                      </a:cubicBezTo>
                      <a:cubicBezTo>
                        <a:pt x="8925" y="2137"/>
                        <a:pt x="8875" y="1860"/>
                        <a:pt x="8775" y="1631"/>
                      </a:cubicBezTo>
                      <a:cubicBezTo>
                        <a:pt x="8675" y="1402"/>
                        <a:pt x="8536" y="1231"/>
                        <a:pt x="8356" y="1119"/>
                      </a:cubicBezTo>
                      <a:cubicBezTo>
                        <a:pt x="8177" y="1006"/>
                        <a:pt x="7996" y="925"/>
                        <a:pt x="7813" y="875"/>
                      </a:cubicBezTo>
                      <a:cubicBezTo>
                        <a:pt x="7630" y="825"/>
                        <a:pt x="7430" y="800"/>
                        <a:pt x="7213" y="800"/>
                      </a:cubicBezTo>
                      <a:cubicBezTo>
                        <a:pt x="7105" y="800"/>
                        <a:pt x="7011" y="763"/>
                        <a:pt x="6932" y="688"/>
                      </a:cubicBezTo>
                      <a:cubicBezTo>
                        <a:pt x="6852" y="613"/>
                        <a:pt x="6813" y="519"/>
                        <a:pt x="6813" y="406"/>
                      </a:cubicBezTo>
                      <a:cubicBezTo>
                        <a:pt x="6813" y="294"/>
                        <a:pt x="6852" y="198"/>
                        <a:pt x="6932" y="119"/>
                      </a:cubicBezTo>
                      <a:cubicBezTo>
                        <a:pt x="7011" y="40"/>
                        <a:pt x="7105" y="0"/>
                        <a:pt x="7213" y="0"/>
                      </a:cubicBezTo>
                      <a:cubicBezTo>
                        <a:pt x="7730" y="0"/>
                        <a:pt x="8175" y="100"/>
                        <a:pt x="8550" y="300"/>
                      </a:cubicBezTo>
                      <a:cubicBezTo>
                        <a:pt x="8925" y="500"/>
                        <a:pt x="9215" y="785"/>
                        <a:pt x="9419" y="1156"/>
                      </a:cubicBezTo>
                      <a:cubicBezTo>
                        <a:pt x="9623" y="1527"/>
                        <a:pt x="9726" y="1963"/>
                        <a:pt x="9726" y="2463"/>
                      </a:cubicBezTo>
                      <a:cubicBezTo>
                        <a:pt x="9726" y="3055"/>
                        <a:pt x="9601" y="3650"/>
                        <a:pt x="9350" y="4250"/>
                      </a:cubicBezTo>
                      <a:cubicBezTo>
                        <a:pt x="9100" y="4850"/>
                        <a:pt x="8779" y="5334"/>
                        <a:pt x="8388" y="5700"/>
                      </a:cubicBezTo>
                      <a:lnTo>
                        <a:pt x="8388" y="6013"/>
                      </a:lnTo>
                      <a:cubicBezTo>
                        <a:pt x="8796" y="6096"/>
                        <a:pt x="9209" y="6230"/>
                        <a:pt x="9626" y="6413"/>
                      </a:cubicBezTo>
                      <a:cubicBezTo>
                        <a:pt x="10042" y="6596"/>
                        <a:pt x="10411" y="6831"/>
                        <a:pt x="10732" y="7119"/>
                      </a:cubicBezTo>
                      <a:cubicBezTo>
                        <a:pt x="11053" y="7407"/>
                        <a:pt x="11213" y="7697"/>
                        <a:pt x="11213" y="7988"/>
                      </a:cubicBezTo>
                      <a:cubicBezTo>
                        <a:pt x="11213" y="8096"/>
                        <a:pt x="11174" y="8190"/>
                        <a:pt x="11094" y="8269"/>
                      </a:cubicBezTo>
                      <a:cubicBezTo>
                        <a:pt x="11015" y="8348"/>
                        <a:pt x="10921" y="8388"/>
                        <a:pt x="10813" y="83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2608" name="组合 22607"/>
              <p:cNvGrpSpPr/>
              <p:nvPr/>
            </p:nvGrpSpPr>
            <p:grpSpPr>
              <a:xfrm>
                <a:off x="6855805" y="4025001"/>
                <a:ext cx="2752933" cy="369332"/>
                <a:chOff x="731167" y="3255615"/>
                <a:chExt cx="2752933" cy="369332"/>
              </a:xfrm>
            </p:grpSpPr>
            <p:sp>
              <p:nvSpPr>
                <p:cNvPr id="22609" name="í$liḑè"/>
                <p:cNvSpPr/>
                <p:nvPr/>
              </p:nvSpPr>
              <p:spPr>
                <a:xfrm>
                  <a:off x="731167" y="3261137"/>
                  <a:ext cx="2308636" cy="335586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0000" tIns="46800" rIns="90000" bIns="4680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行业协会等社会组织</a:t>
                  </a:r>
                  <a:endPara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10" name="文本框 43"/>
                <p:cNvSpPr txBox="1"/>
                <p:nvPr/>
              </p:nvSpPr>
              <p:spPr>
                <a:xfrm>
                  <a:off x="2189774" y="3255615"/>
                  <a:ext cx="129432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b" anchorCtr="0">
                  <a:sp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r" defTabSz="913765"/>
                  <a:r>
                    <a:rPr lang="en-US" altLang="zh-CN" sz="2400" b="1" dirty="0">
                      <a:solidFill>
                        <a:srgbClr val="FDCD5F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5%</a:t>
                  </a:r>
                  <a:endParaRPr lang="en-US" altLang="zh-CN" sz="2400" b="1" dirty="0">
                    <a:solidFill>
                      <a:srgbClr val="FDCD5F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22598" name="组合 22597"/>
            <p:cNvGrpSpPr/>
            <p:nvPr/>
          </p:nvGrpSpPr>
          <p:grpSpPr>
            <a:xfrm>
              <a:off x="6096000" y="4825147"/>
              <a:ext cx="3600000" cy="958046"/>
              <a:chOff x="6096000" y="4825147"/>
              <a:chExt cx="3600000" cy="958046"/>
            </a:xfrm>
          </p:grpSpPr>
          <p:sp>
            <p:nvSpPr>
              <p:cNvPr id="22599" name="ïŝlíḑé"/>
              <p:cNvSpPr/>
              <p:nvPr/>
            </p:nvSpPr>
            <p:spPr>
              <a:xfrm>
                <a:off x="6096000" y="4825147"/>
                <a:ext cx="3600000" cy="95804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2600" name="组合 22599"/>
              <p:cNvGrpSpPr/>
              <p:nvPr/>
            </p:nvGrpSpPr>
            <p:grpSpPr>
              <a:xfrm>
                <a:off x="6338444" y="5034170"/>
                <a:ext cx="540002" cy="540000"/>
                <a:chOff x="6855839" y="5007567"/>
                <a:chExt cx="540002" cy="540000"/>
              </a:xfrm>
            </p:grpSpPr>
            <p:sp>
              <p:nvSpPr>
                <p:cNvPr id="22604" name="ïŝlíḑé"/>
                <p:cNvSpPr/>
                <p:nvPr/>
              </p:nvSpPr>
              <p:spPr>
                <a:xfrm>
                  <a:off x="6855839" y="5007567"/>
                  <a:ext cx="540002" cy="540000"/>
                </a:xfrm>
                <a:prstGeom prst="rect">
                  <a:avLst/>
                </a:prstGeom>
                <a:solidFill>
                  <a:schemeClr val="accent5"/>
                </a:solidFill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05" name="任意多边形: 形状 22604"/>
                <p:cNvSpPr/>
                <p:nvPr/>
              </p:nvSpPr>
              <p:spPr bwMode="auto">
                <a:xfrm>
                  <a:off x="7015222" y="5160567"/>
                  <a:ext cx="221237" cy="234000"/>
                </a:xfrm>
                <a:custGeom>
                  <a:avLst/>
                  <a:gdLst>
                    <a:gd name="connsiteX0" fmla="*/ 372211 w 495300"/>
                    <a:gd name="connsiteY0" fmla="*/ 621 h 523875"/>
                    <a:gd name="connsiteX1" fmla="*/ 372211 w 495300"/>
                    <a:gd name="connsiteY1" fmla="*/ 19671 h 523875"/>
                    <a:gd name="connsiteX2" fmla="*/ 334111 w 495300"/>
                    <a:gd name="connsiteY2" fmla="*/ 19671 h 523875"/>
                    <a:gd name="connsiteX3" fmla="*/ 334111 w 495300"/>
                    <a:gd name="connsiteY3" fmla="*/ 143877 h 523875"/>
                    <a:gd name="connsiteX4" fmla="*/ 496036 w 495300"/>
                    <a:gd name="connsiteY4" fmla="*/ 486587 h 523875"/>
                    <a:gd name="connsiteX5" fmla="*/ 481749 w 495300"/>
                    <a:gd name="connsiteY5" fmla="*/ 524496 h 523875"/>
                    <a:gd name="connsiteX6" fmla="*/ 15024 w 495300"/>
                    <a:gd name="connsiteY6" fmla="*/ 524496 h 523875"/>
                    <a:gd name="connsiteX7" fmla="*/ 736 w 495300"/>
                    <a:gd name="connsiteY7" fmla="*/ 486587 h 523875"/>
                    <a:gd name="connsiteX8" fmla="*/ 162661 w 495300"/>
                    <a:gd name="connsiteY8" fmla="*/ 143877 h 523875"/>
                    <a:gd name="connsiteX9" fmla="*/ 162661 w 495300"/>
                    <a:gd name="connsiteY9" fmla="*/ 19671 h 523875"/>
                    <a:gd name="connsiteX10" fmla="*/ 124561 w 495300"/>
                    <a:gd name="connsiteY10" fmla="*/ 19671 h 523875"/>
                    <a:gd name="connsiteX11" fmla="*/ 124561 w 495300"/>
                    <a:gd name="connsiteY11" fmla="*/ 621 h 523875"/>
                    <a:gd name="connsiteX12" fmla="*/ 372211 w 495300"/>
                    <a:gd name="connsiteY12" fmla="*/ 621 h 523875"/>
                    <a:gd name="connsiteX13" fmla="*/ 259435 w 495300"/>
                    <a:gd name="connsiteY13" fmla="*/ 404767 h 523875"/>
                    <a:gd name="connsiteX14" fmla="*/ 256577 w 495300"/>
                    <a:gd name="connsiteY14" fmla="*/ 406576 h 523875"/>
                    <a:gd name="connsiteX15" fmla="*/ 251053 w 495300"/>
                    <a:gd name="connsiteY15" fmla="*/ 410291 h 523875"/>
                    <a:gd name="connsiteX16" fmla="*/ 59220 w 495300"/>
                    <a:gd name="connsiteY16" fmla="*/ 416864 h 523875"/>
                    <a:gd name="connsiteX17" fmla="*/ 55409 w 495300"/>
                    <a:gd name="connsiteY17" fmla="*/ 415339 h 523875"/>
                    <a:gd name="connsiteX18" fmla="*/ 21310 w 495300"/>
                    <a:gd name="connsiteY18" fmla="*/ 487444 h 523875"/>
                    <a:gd name="connsiteX19" fmla="*/ 28073 w 495300"/>
                    <a:gd name="connsiteY19" fmla="*/ 505446 h 523875"/>
                    <a:gd name="connsiteX20" fmla="*/ 468414 w 495300"/>
                    <a:gd name="connsiteY20" fmla="*/ 505446 h 523875"/>
                    <a:gd name="connsiteX21" fmla="*/ 475176 w 495300"/>
                    <a:gd name="connsiteY21" fmla="*/ 487444 h 523875"/>
                    <a:gd name="connsiteX22" fmla="*/ 428313 w 495300"/>
                    <a:gd name="connsiteY22" fmla="*/ 388289 h 523875"/>
                    <a:gd name="connsiteX23" fmla="*/ 259435 w 495300"/>
                    <a:gd name="connsiteY23" fmla="*/ 404767 h 523875"/>
                    <a:gd name="connsiteX24" fmla="*/ 310299 w 495300"/>
                    <a:gd name="connsiteY24" fmla="*/ 257796 h 523875"/>
                    <a:gd name="connsiteX25" fmla="*/ 276961 w 495300"/>
                    <a:gd name="connsiteY25" fmla="*/ 291134 h 523875"/>
                    <a:gd name="connsiteX26" fmla="*/ 310299 w 495300"/>
                    <a:gd name="connsiteY26" fmla="*/ 324471 h 523875"/>
                    <a:gd name="connsiteX27" fmla="*/ 343636 w 495300"/>
                    <a:gd name="connsiteY27" fmla="*/ 291134 h 523875"/>
                    <a:gd name="connsiteX28" fmla="*/ 310299 w 495300"/>
                    <a:gd name="connsiteY28" fmla="*/ 257796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95300" h="523875">
                      <a:moveTo>
                        <a:pt x="372211" y="621"/>
                      </a:moveTo>
                      <a:lnTo>
                        <a:pt x="372211" y="19671"/>
                      </a:lnTo>
                      <a:lnTo>
                        <a:pt x="334111" y="19671"/>
                      </a:lnTo>
                      <a:lnTo>
                        <a:pt x="334111" y="143877"/>
                      </a:lnTo>
                      <a:lnTo>
                        <a:pt x="496036" y="486587"/>
                      </a:lnTo>
                      <a:lnTo>
                        <a:pt x="481749" y="524496"/>
                      </a:lnTo>
                      <a:lnTo>
                        <a:pt x="15024" y="524496"/>
                      </a:lnTo>
                      <a:lnTo>
                        <a:pt x="736" y="486587"/>
                      </a:lnTo>
                      <a:lnTo>
                        <a:pt x="162661" y="143877"/>
                      </a:lnTo>
                      <a:lnTo>
                        <a:pt x="162661" y="19671"/>
                      </a:lnTo>
                      <a:lnTo>
                        <a:pt x="124561" y="19671"/>
                      </a:lnTo>
                      <a:lnTo>
                        <a:pt x="124561" y="621"/>
                      </a:lnTo>
                      <a:lnTo>
                        <a:pt x="372211" y="621"/>
                      </a:lnTo>
                      <a:close/>
                      <a:moveTo>
                        <a:pt x="259435" y="404767"/>
                      </a:moveTo>
                      <a:lnTo>
                        <a:pt x="256577" y="406576"/>
                      </a:lnTo>
                      <a:lnTo>
                        <a:pt x="251053" y="410291"/>
                      </a:lnTo>
                      <a:cubicBezTo>
                        <a:pt x="203809" y="441628"/>
                        <a:pt x="124275" y="442581"/>
                        <a:pt x="59220" y="416864"/>
                      </a:cubicBezTo>
                      <a:lnTo>
                        <a:pt x="55409" y="415339"/>
                      </a:lnTo>
                      <a:lnTo>
                        <a:pt x="21310" y="487444"/>
                      </a:lnTo>
                      <a:lnTo>
                        <a:pt x="28073" y="505446"/>
                      </a:lnTo>
                      <a:lnTo>
                        <a:pt x="468414" y="505446"/>
                      </a:lnTo>
                      <a:lnTo>
                        <a:pt x="475176" y="487444"/>
                      </a:lnTo>
                      <a:lnTo>
                        <a:pt x="428313" y="388289"/>
                      </a:lnTo>
                      <a:cubicBezTo>
                        <a:pt x="370211" y="373810"/>
                        <a:pt x="300774" y="379335"/>
                        <a:pt x="259435" y="404767"/>
                      </a:cubicBezTo>
                      <a:close/>
                      <a:moveTo>
                        <a:pt x="310299" y="257796"/>
                      </a:moveTo>
                      <a:cubicBezTo>
                        <a:pt x="291915" y="257796"/>
                        <a:pt x="276961" y="272750"/>
                        <a:pt x="276961" y="291134"/>
                      </a:cubicBezTo>
                      <a:cubicBezTo>
                        <a:pt x="276961" y="309517"/>
                        <a:pt x="291915" y="324471"/>
                        <a:pt x="310299" y="324471"/>
                      </a:cubicBezTo>
                      <a:cubicBezTo>
                        <a:pt x="328682" y="324471"/>
                        <a:pt x="343636" y="309517"/>
                        <a:pt x="343636" y="291134"/>
                      </a:cubicBezTo>
                      <a:cubicBezTo>
                        <a:pt x="343636" y="272750"/>
                        <a:pt x="328682" y="257796"/>
                        <a:pt x="310299" y="2577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2601" name="组合 22600"/>
              <p:cNvGrpSpPr/>
              <p:nvPr/>
            </p:nvGrpSpPr>
            <p:grpSpPr>
              <a:xfrm>
                <a:off x="6908154" y="5136047"/>
                <a:ext cx="2700584" cy="369332"/>
                <a:chOff x="783516" y="3255615"/>
                <a:chExt cx="2700584" cy="369332"/>
              </a:xfrm>
            </p:grpSpPr>
            <p:sp>
              <p:nvSpPr>
                <p:cNvPr id="22602" name="í$liḑè"/>
                <p:cNvSpPr/>
                <p:nvPr/>
              </p:nvSpPr>
              <p:spPr>
                <a:xfrm>
                  <a:off x="783516" y="3272488"/>
                  <a:ext cx="2308636" cy="335586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0000" tIns="46800" rIns="90000" bIns="4680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其他</a:t>
                  </a:r>
                  <a:endPara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03" name="文本框 36"/>
                <p:cNvSpPr txBox="1"/>
                <p:nvPr/>
              </p:nvSpPr>
              <p:spPr>
                <a:xfrm>
                  <a:off x="2189774" y="3255615"/>
                  <a:ext cx="129432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b" anchorCtr="0">
                  <a:sp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r" defTabSz="913765"/>
                  <a:r>
                    <a:rPr lang="en-US" altLang="zh-CN" sz="2400" b="1" dirty="0">
                      <a:solidFill>
                        <a:schemeClr val="accent5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7%</a:t>
                  </a:r>
                  <a:endParaRPr lang="en-US" altLang="zh-CN" sz="2400" b="1" dirty="0">
                    <a:solidFill>
                      <a:schemeClr val="accent5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22620" name="Group 58"/>
          <p:cNvGrpSpPr/>
          <p:nvPr/>
        </p:nvGrpSpPr>
        <p:grpSpPr>
          <a:xfrm>
            <a:off x="4131224" y="1863593"/>
            <a:ext cx="3600001" cy="3238594"/>
            <a:chOff x="1268031" y="4272636"/>
            <a:chExt cx="3600001" cy="32385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621" name="组合 22620"/>
            <p:cNvGrpSpPr/>
            <p:nvPr/>
          </p:nvGrpSpPr>
          <p:grpSpPr>
            <a:xfrm>
              <a:off x="1268031" y="6553184"/>
              <a:ext cx="3600000" cy="958046"/>
              <a:chOff x="6096000" y="2603055"/>
              <a:chExt cx="3600000" cy="958046"/>
            </a:xfrm>
          </p:grpSpPr>
          <p:sp>
            <p:nvSpPr>
              <p:cNvPr id="22638" name="ïŝlíḑé"/>
              <p:cNvSpPr/>
              <p:nvPr/>
            </p:nvSpPr>
            <p:spPr>
              <a:xfrm>
                <a:off x="6096000" y="2603055"/>
                <a:ext cx="3600000" cy="95804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2639" name="组合 22638"/>
              <p:cNvGrpSpPr/>
              <p:nvPr/>
            </p:nvGrpSpPr>
            <p:grpSpPr>
              <a:xfrm>
                <a:off x="6876257" y="2913955"/>
                <a:ext cx="2712818" cy="369332"/>
                <a:chOff x="751619" y="3255615"/>
                <a:chExt cx="2712818" cy="369332"/>
              </a:xfrm>
            </p:grpSpPr>
            <p:sp>
              <p:nvSpPr>
                <p:cNvPr id="22643" name="í$liḑè"/>
                <p:cNvSpPr/>
                <p:nvPr/>
              </p:nvSpPr>
              <p:spPr>
                <a:xfrm>
                  <a:off x="751619" y="3269697"/>
                  <a:ext cx="1862944" cy="335586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0000" tIns="46800" rIns="90000" bIns="4680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地方社科院</a:t>
                  </a:r>
                  <a:endPara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44" name="文本框 8211"/>
                <p:cNvSpPr txBox="1"/>
                <p:nvPr/>
              </p:nvSpPr>
              <p:spPr>
                <a:xfrm>
                  <a:off x="2170111" y="3255615"/>
                  <a:ext cx="129432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b" anchorCtr="0">
                  <a:sp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r" defTabSz="913765"/>
                  <a:r>
                    <a:rPr lang="en-US" altLang="zh-CN" sz="2400" b="1" dirty="0">
                      <a:solidFill>
                        <a:schemeClr val="accent3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16%</a:t>
                  </a:r>
                  <a:endParaRPr lang="en-US" altLang="zh-CN" sz="2400" b="1" dirty="0">
                    <a:solidFill>
                      <a:schemeClr val="accent3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22640" name="组合 22639"/>
              <p:cNvGrpSpPr/>
              <p:nvPr/>
            </p:nvGrpSpPr>
            <p:grpSpPr>
              <a:xfrm>
                <a:off x="6338444" y="2812078"/>
                <a:ext cx="540002" cy="540000"/>
                <a:chOff x="6523864" y="2812078"/>
                <a:chExt cx="540002" cy="540000"/>
              </a:xfrm>
            </p:grpSpPr>
            <p:sp>
              <p:nvSpPr>
                <p:cNvPr id="22641" name="ïŝlíḑé"/>
                <p:cNvSpPr/>
                <p:nvPr/>
              </p:nvSpPr>
              <p:spPr>
                <a:xfrm>
                  <a:off x="6523864" y="2812078"/>
                  <a:ext cx="540002" cy="540000"/>
                </a:xfrm>
                <a:prstGeom prst="rect">
                  <a:avLst/>
                </a:prstGeom>
                <a:solidFill>
                  <a:schemeClr val="accent3"/>
                </a:solidFill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42" name="图形 38"/>
                <p:cNvSpPr/>
                <p:nvPr/>
              </p:nvSpPr>
              <p:spPr bwMode="auto">
                <a:xfrm>
                  <a:off x="6678992" y="2965078"/>
                  <a:ext cx="229746" cy="234000"/>
                </a:xfrm>
                <a:custGeom>
                  <a:avLst/>
                  <a:gdLst>
                    <a:gd name="connsiteX0" fmla="*/ 257175 w 514350"/>
                    <a:gd name="connsiteY0" fmla="*/ 266700 h 523875"/>
                    <a:gd name="connsiteX1" fmla="*/ 390525 w 514350"/>
                    <a:gd name="connsiteY1" fmla="*/ 133350 h 523875"/>
                    <a:gd name="connsiteX2" fmla="*/ 257175 w 514350"/>
                    <a:gd name="connsiteY2" fmla="*/ 0 h 523875"/>
                    <a:gd name="connsiteX3" fmla="*/ 123825 w 514350"/>
                    <a:gd name="connsiteY3" fmla="*/ 133350 h 523875"/>
                    <a:gd name="connsiteX4" fmla="*/ 257175 w 514350"/>
                    <a:gd name="connsiteY4" fmla="*/ 266700 h 523875"/>
                    <a:gd name="connsiteX5" fmla="*/ 457200 w 514350"/>
                    <a:gd name="connsiteY5" fmla="*/ 333375 h 523875"/>
                    <a:gd name="connsiteX6" fmla="*/ 57150 w 514350"/>
                    <a:gd name="connsiteY6" fmla="*/ 333375 h 523875"/>
                    <a:gd name="connsiteX7" fmla="*/ 0 w 514350"/>
                    <a:gd name="connsiteY7" fmla="*/ 390525 h 523875"/>
                    <a:gd name="connsiteX8" fmla="*/ 0 w 514350"/>
                    <a:gd name="connsiteY8" fmla="*/ 523875 h 523875"/>
                    <a:gd name="connsiteX9" fmla="*/ 514350 w 514350"/>
                    <a:gd name="connsiteY9" fmla="*/ 523875 h 523875"/>
                    <a:gd name="connsiteX10" fmla="*/ 514350 w 514350"/>
                    <a:gd name="connsiteY10" fmla="*/ 390525 h 523875"/>
                    <a:gd name="connsiteX11" fmla="*/ 457200 w 514350"/>
                    <a:gd name="connsiteY11" fmla="*/ 333375 h 523875"/>
                    <a:gd name="connsiteX12" fmla="*/ 447675 w 514350"/>
                    <a:gd name="connsiteY12" fmla="*/ 457200 h 523875"/>
                    <a:gd name="connsiteX13" fmla="*/ 333375 w 514350"/>
                    <a:gd name="connsiteY13" fmla="*/ 457200 h 523875"/>
                    <a:gd name="connsiteX14" fmla="*/ 333375 w 514350"/>
                    <a:gd name="connsiteY14" fmla="*/ 438150 h 523875"/>
                    <a:gd name="connsiteX15" fmla="*/ 447675 w 514350"/>
                    <a:gd name="connsiteY15" fmla="*/ 438150 h 523875"/>
                    <a:gd name="connsiteX16" fmla="*/ 447675 w 514350"/>
                    <a:gd name="connsiteY16" fmla="*/ 457200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14350" h="523875">
                      <a:moveTo>
                        <a:pt x="257175" y="266700"/>
                      </a:moveTo>
                      <a:cubicBezTo>
                        <a:pt x="330518" y="266700"/>
                        <a:pt x="390525" y="206693"/>
                        <a:pt x="390525" y="133350"/>
                      </a:cubicBezTo>
                      <a:cubicBezTo>
                        <a:pt x="390525" y="60008"/>
                        <a:pt x="330518" y="0"/>
                        <a:pt x="257175" y="0"/>
                      </a:cubicBezTo>
                      <a:cubicBezTo>
                        <a:pt x="183833" y="0"/>
                        <a:pt x="123825" y="60008"/>
                        <a:pt x="123825" y="133350"/>
                      </a:cubicBezTo>
                      <a:cubicBezTo>
                        <a:pt x="123825" y="206693"/>
                        <a:pt x="183833" y="266700"/>
                        <a:pt x="257175" y="266700"/>
                      </a:cubicBezTo>
                      <a:close/>
                      <a:moveTo>
                        <a:pt x="457200" y="333375"/>
                      </a:moveTo>
                      <a:lnTo>
                        <a:pt x="57150" y="333375"/>
                      </a:lnTo>
                      <a:lnTo>
                        <a:pt x="0" y="390525"/>
                      </a:lnTo>
                      <a:lnTo>
                        <a:pt x="0" y="523875"/>
                      </a:lnTo>
                      <a:lnTo>
                        <a:pt x="514350" y="523875"/>
                      </a:lnTo>
                      <a:lnTo>
                        <a:pt x="514350" y="390525"/>
                      </a:lnTo>
                      <a:lnTo>
                        <a:pt x="457200" y="333375"/>
                      </a:lnTo>
                      <a:close/>
                      <a:moveTo>
                        <a:pt x="447675" y="457200"/>
                      </a:moveTo>
                      <a:lnTo>
                        <a:pt x="333375" y="457200"/>
                      </a:lnTo>
                      <a:lnTo>
                        <a:pt x="333375" y="438150"/>
                      </a:lnTo>
                      <a:lnTo>
                        <a:pt x="447675" y="438150"/>
                      </a:lnTo>
                      <a:lnTo>
                        <a:pt x="447675" y="457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2622" name="组合 22621"/>
            <p:cNvGrpSpPr/>
            <p:nvPr/>
          </p:nvGrpSpPr>
          <p:grpSpPr>
            <a:xfrm>
              <a:off x="1268032" y="4272636"/>
              <a:ext cx="3600000" cy="958046"/>
              <a:chOff x="6096000" y="3714101"/>
              <a:chExt cx="3600000" cy="958046"/>
            </a:xfrm>
          </p:grpSpPr>
          <p:sp>
            <p:nvSpPr>
              <p:cNvPr id="22631" name="ïŝlíḑé"/>
              <p:cNvSpPr/>
              <p:nvPr/>
            </p:nvSpPr>
            <p:spPr>
              <a:xfrm>
                <a:off x="6096000" y="3714101"/>
                <a:ext cx="3600000" cy="95804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2632" name="组合 22631"/>
              <p:cNvGrpSpPr/>
              <p:nvPr/>
            </p:nvGrpSpPr>
            <p:grpSpPr>
              <a:xfrm>
                <a:off x="6338444" y="3923124"/>
                <a:ext cx="540002" cy="540000"/>
                <a:chOff x="4834026" y="3947281"/>
                <a:chExt cx="540002" cy="540000"/>
              </a:xfrm>
            </p:grpSpPr>
            <p:sp>
              <p:nvSpPr>
                <p:cNvPr id="22636" name="ïŝlíḑé"/>
                <p:cNvSpPr/>
                <p:nvPr/>
              </p:nvSpPr>
              <p:spPr>
                <a:xfrm>
                  <a:off x="4834026" y="3947281"/>
                  <a:ext cx="540002" cy="540000"/>
                </a:xfrm>
                <a:prstGeom prst="rect">
                  <a:avLst/>
                </a:prstGeom>
                <a:solidFill>
                  <a:schemeClr val="accent4"/>
                </a:solidFill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37" name="任意多边形: 形状 22636"/>
                <p:cNvSpPr/>
                <p:nvPr/>
              </p:nvSpPr>
              <p:spPr bwMode="auto">
                <a:xfrm>
                  <a:off x="4987027" y="4102371"/>
                  <a:ext cx="234000" cy="229821"/>
                </a:xfrm>
                <a:custGeom>
                  <a:avLst/>
                  <a:gdLst>
                    <a:gd name="connsiteX0" fmla="*/ 372339 w 533400"/>
                    <a:gd name="connsiteY0" fmla="*/ 276846 h 523875"/>
                    <a:gd name="connsiteX1" fmla="*/ 372339 w 533400"/>
                    <a:gd name="connsiteY1" fmla="*/ 524496 h 523875"/>
                    <a:gd name="connsiteX2" fmla="*/ 162789 w 533400"/>
                    <a:gd name="connsiteY2" fmla="*/ 524496 h 523875"/>
                    <a:gd name="connsiteX3" fmla="*/ 162789 w 533400"/>
                    <a:gd name="connsiteY3" fmla="*/ 276846 h 523875"/>
                    <a:gd name="connsiteX4" fmla="*/ 372339 w 533400"/>
                    <a:gd name="connsiteY4" fmla="*/ 276846 h 523875"/>
                    <a:gd name="connsiteX5" fmla="*/ 143739 w 533400"/>
                    <a:gd name="connsiteY5" fmla="*/ 114921 h 523875"/>
                    <a:gd name="connsiteX6" fmla="*/ 143739 w 533400"/>
                    <a:gd name="connsiteY6" fmla="*/ 153021 h 523875"/>
                    <a:gd name="connsiteX7" fmla="*/ 391389 w 533400"/>
                    <a:gd name="connsiteY7" fmla="*/ 153021 h 523875"/>
                    <a:gd name="connsiteX8" fmla="*/ 391389 w 533400"/>
                    <a:gd name="connsiteY8" fmla="*/ 114921 h 523875"/>
                    <a:gd name="connsiteX9" fmla="*/ 534264 w 533400"/>
                    <a:gd name="connsiteY9" fmla="*/ 114921 h 523875"/>
                    <a:gd name="connsiteX10" fmla="*/ 534264 w 533400"/>
                    <a:gd name="connsiteY10" fmla="*/ 410196 h 523875"/>
                    <a:gd name="connsiteX11" fmla="*/ 391389 w 533400"/>
                    <a:gd name="connsiteY11" fmla="*/ 410196 h 523875"/>
                    <a:gd name="connsiteX12" fmla="*/ 391389 w 533400"/>
                    <a:gd name="connsiteY12" fmla="*/ 257796 h 523875"/>
                    <a:gd name="connsiteX13" fmla="*/ 143739 w 533400"/>
                    <a:gd name="connsiteY13" fmla="*/ 257796 h 523875"/>
                    <a:gd name="connsiteX14" fmla="*/ 143739 w 533400"/>
                    <a:gd name="connsiteY14" fmla="*/ 410196 h 523875"/>
                    <a:gd name="connsiteX15" fmla="*/ 864 w 533400"/>
                    <a:gd name="connsiteY15" fmla="*/ 410196 h 523875"/>
                    <a:gd name="connsiteX16" fmla="*/ 864 w 533400"/>
                    <a:gd name="connsiteY16" fmla="*/ 186359 h 523875"/>
                    <a:gd name="connsiteX17" fmla="*/ 67539 w 533400"/>
                    <a:gd name="connsiteY17" fmla="*/ 114921 h 523875"/>
                    <a:gd name="connsiteX18" fmla="*/ 143739 w 533400"/>
                    <a:gd name="connsiteY18" fmla="*/ 114921 h 523875"/>
                    <a:gd name="connsiteX19" fmla="*/ 462827 w 533400"/>
                    <a:gd name="connsiteY19" fmla="*/ 172071 h 523875"/>
                    <a:gd name="connsiteX20" fmla="*/ 448539 w 533400"/>
                    <a:gd name="connsiteY20" fmla="*/ 186359 h 523875"/>
                    <a:gd name="connsiteX21" fmla="*/ 462827 w 533400"/>
                    <a:gd name="connsiteY21" fmla="*/ 200646 h 523875"/>
                    <a:gd name="connsiteX22" fmla="*/ 477114 w 533400"/>
                    <a:gd name="connsiteY22" fmla="*/ 186359 h 523875"/>
                    <a:gd name="connsiteX23" fmla="*/ 462827 w 533400"/>
                    <a:gd name="connsiteY23" fmla="*/ 172071 h 523875"/>
                    <a:gd name="connsiteX24" fmla="*/ 372339 w 533400"/>
                    <a:gd name="connsiteY24" fmla="*/ 621 h 523875"/>
                    <a:gd name="connsiteX25" fmla="*/ 372339 w 533400"/>
                    <a:gd name="connsiteY25" fmla="*/ 133971 h 523875"/>
                    <a:gd name="connsiteX26" fmla="*/ 162789 w 533400"/>
                    <a:gd name="connsiteY26" fmla="*/ 133971 h 523875"/>
                    <a:gd name="connsiteX27" fmla="*/ 162789 w 533400"/>
                    <a:gd name="connsiteY27" fmla="*/ 621 h 523875"/>
                    <a:gd name="connsiteX28" fmla="*/ 372339 w 533400"/>
                    <a:gd name="connsiteY28" fmla="*/ 621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33400" h="523875">
                      <a:moveTo>
                        <a:pt x="372339" y="276846"/>
                      </a:moveTo>
                      <a:lnTo>
                        <a:pt x="372339" y="524496"/>
                      </a:lnTo>
                      <a:lnTo>
                        <a:pt x="162789" y="524496"/>
                      </a:lnTo>
                      <a:lnTo>
                        <a:pt x="162789" y="276846"/>
                      </a:lnTo>
                      <a:lnTo>
                        <a:pt x="372339" y="276846"/>
                      </a:lnTo>
                      <a:close/>
                      <a:moveTo>
                        <a:pt x="143739" y="114921"/>
                      </a:moveTo>
                      <a:lnTo>
                        <a:pt x="143739" y="153021"/>
                      </a:lnTo>
                      <a:lnTo>
                        <a:pt x="391389" y="153021"/>
                      </a:lnTo>
                      <a:lnTo>
                        <a:pt x="391389" y="114921"/>
                      </a:lnTo>
                      <a:lnTo>
                        <a:pt x="534264" y="114921"/>
                      </a:lnTo>
                      <a:lnTo>
                        <a:pt x="534264" y="410196"/>
                      </a:lnTo>
                      <a:lnTo>
                        <a:pt x="391389" y="410196"/>
                      </a:lnTo>
                      <a:lnTo>
                        <a:pt x="391389" y="257796"/>
                      </a:lnTo>
                      <a:lnTo>
                        <a:pt x="143739" y="257796"/>
                      </a:lnTo>
                      <a:lnTo>
                        <a:pt x="143739" y="410196"/>
                      </a:lnTo>
                      <a:lnTo>
                        <a:pt x="864" y="410196"/>
                      </a:lnTo>
                      <a:lnTo>
                        <a:pt x="864" y="186359"/>
                      </a:lnTo>
                      <a:lnTo>
                        <a:pt x="67539" y="114921"/>
                      </a:lnTo>
                      <a:lnTo>
                        <a:pt x="143739" y="114921"/>
                      </a:lnTo>
                      <a:close/>
                      <a:moveTo>
                        <a:pt x="462827" y="172071"/>
                      </a:moveTo>
                      <a:cubicBezTo>
                        <a:pt x="454921" y="172071"/>
                        <a:pt x="448539" y="178453"/>
                        <a:pt x="448539" y="186359"/>
                      </a:cubicBezTo>
                      <a:cubicBezTo>
                        <a:pt x="448539" y="194264"/>
                        <a:pt x="454921" y="200646"/>
                        <a:pt x="462827" y="200646"/>
                      </a:cubicBezTo>
                      <a:cubicBezTo>
                        <a:pt x="470732" y="200646"/>
                        <a:pt x="477114" y="194264"/>
                        <a:pt x="477114" y="186359"/>
                      </a:cubicBezTo>
                      <a:cubicBezTo>
                        <a:pt x="477114" y="178453"/>
                        <a:pt x="470732" y="172071"/>
                        <a:pt x="462827" y="172071"/>
                      </a:cubicBezTo>
                      <a:close/>
                      <a:moveTo>
                        <a:pt x="372339" y="621"/>
                      </a:moveTo>
                      <a:lnTo>
                        <a:pt x="372339" y="133971"/>
                      </a:lnTo>
                      <a:lnTo>
                        <a:pt x="162789" y="133971"/>
                      </a:lnTo>
                      <a:lnTo>
                        <a:pt x="162789" y="621"/>
                      </a:lnTo>
                      <a:lnTo>
                        <a:pt x="372339" y="6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633" name="组合 22632"/>
              <p:cNvGrpSpPr/>
              <p:nvPr/>
            </p:nvGrpSpPr>
            <p:grpSpPr>
              <a:xfrm>
                <a:off x="6876257" y="4025001"/>
                <a:ext cx="2712818" cy="369332"/>
                <a:chOff x="751619" y="3255615"/>
                <a:chExt cx="2712818" cy="369332"/>
              </a:xfrm>
            </p:grpSpPr>
            <p:sp>
              <p:nvSpPr>
                <p:cNvPr id="22634" name="í$liḑè"/>
                <p:cNvSpPr/>
                <p:nvPr/>
              </p:nvSpPr>
              <p:spPr>
                <a:xfrm>
                  <a:off x="751619" y="3269697"/>
                  <a:ext cx="1862944" cy="335586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0000" tIns="46800" rIns="90000" bIns="4680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高校</a:t>
                  </a:r>
                  <a:endPara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35" name="文本框 8202"/>
                <p:cNvSpPr txBox="1"/>
                <p:nvPr/>
              </p:nvSpPr>
              <p:spPr>
                <a:xfrm>
                  <a:off x="2170111" y="3255615"/>
                  <a:ext cx="129432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b" anchorCtr="0">
                  <a:sp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r" defTabSz="913765"/>
                  <a:r>
                    <a:rPr lang="en-US" altLang="zh-CN" sz="2400" b="1" dirty="0">
                      <a:solidFill>
                        <a:schemeClr val="accent4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31%</a:t>
                  </a:r>
                  <a:endParaRPr lang="en-US" altLang="zh-CN" sz="2400" b="1" dirty="0">
                    <a:solidFill>
                      <a:schemeClr val="accent4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22623" name="组合 22622"/>
            <p:cNvGrpSpPr/>
            <p:nvPr/>
          </p:nvGrpSpPr>
          <p:grpSpPr>
            <a:xfrm>
              <a:off x="1268032" y="5416201"/>
              <a:ext cx="3600000" cy="958046"/>
              <a:chOff x="6096000" y="4825147"/>
              <a:chExt cx="3600000" cy="958046"/>
            </a:xfrm>
          </p:grpSpPr>
          <p:sp>
            <p:nvSpPr>
              <p:cNvPr id="22624" name="ïŝlíḑé"/>
              <p:cNvSpPr/>
              <p:nvPr/>
            </p:nvSpPr>
            <p:spPr>
              <a:xfrm>
                <a:off x="6096000" y="4825147"/>
                <a:ext cx="3600000" cy="95804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2625" name="组合 22624"/>
              <p:cNvGrpSpPr/>
              <p:nvPr/>
            </p:nvGrpSpPr>
            <p:grpSpPr>
              <a:xfrm>
                <a:off x="6338444" y="5034170"/>
                <a:ext cx="540002" cy="540000"/>
                <a:chOff x="6855839" y="5007567"/>
                <a:chExt cx="540002" cy="540000"/>
              </a:xfrm>
            </p:grpSpPr>
            <p:sp>
              <p:nvSpPr>
                <p:cNvPr id="22629" name="ïŝlíḑé"/>
                <p:cNvSpPr/>
                <p:nvPr/>
              </p:nvSpPr>
              <p:spPr>
                <a:xfrm>
                  <a:off x="6855839" y="5007567"/>
                  <a:ext cx="540002" cy="540000"/>
                </a:xfrm>
                <a:prstGeom prst="rect">
                  <a:avLst/>
                </a:prstGeom>
                <a:solidFill>
                  <a:srgbClr val="1C289C"/>
                </a:solidFill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30" name="Freeform 8197"/>
                <p:cNvSpPr/>
                <p:nvPr/>
              </p:nvSpPr>
              <p:spPr bwMode="auto">
                <a:xfrm>
                  <a:off x="7048352" y="5160567"/>
                  <a:ext cx="154975" cy="234000"/>
                </a:xfrm>
                <a:custGeom>
                  <a:avLst/>
                  <a:gdLst>
                    <a:gd name="T0" fmla="*/ 1575 w 1900"/>
                    <a:gd name="T1" fmla="*/ 2560 h 2873"/>
                    <a:gd name="T2" fmla="*/ 1529 w 1900"/>
                    <a:gd name="T3" fmla="*/ 2167 h 2873"/>
                    <a:gd name="T4" fmla="*/ 1585 w 1900"/>
                    <a:gd name="T5" fmla="*/ 674 h 2873"/>
                    <a:gd name="T6" fmla="*/ 1497 w 1900"/>
                    <a:gd name="T7" fmla="*/ 548 h 2873"/>
                    <a:gd name="T8" fmla="*/ 1466 w 1900"/>
                    <a:gd name="T9" fmla="*/ 502 h 2873"/>
                    <a:gd name="T10" fmla="*/ 1650 w 1900"/>
                    <a:gd name="T11" fmla="*/ 340 h 2873"/>
                    <a:gd name="T12" fmla="*/ 1743 w 1900"/>
                    <a:gd name="T13" fmla="*/ 325 h 2873"/>
                    <a:gd name="T14" fmla="*/ 1435 w 1900"/>
                    <a:gd name="T15" fmla="*/ 22 h 2873"/>
                    <a:gd name="T16" fmla="*/ 1357 w 1900"/>
                    <a:gd name="T17" fmla="*/ 130 h 2873"/>
                    <a:gd name="T18" fmla="*/ 1254 w 1900"/>
                    <a:gd name="T19" fmla="*/ 350 h 2873"/>
                    <a:gd name="T20" fmla="*/ 1153 w 1900"/>
                    <a:gd name="T21" fmla="*/ 360 h 2873"/>
                    <a:gd name="T22" fmla="*/ 740 w 1900"/>
                    <a:gd name="T23" fmla="*/ 1049 h 2873"/>
                    <a:gd name="T24" fmla="*/ 666 w 1900"/>
                    <a:gd name="T25" fmla="*/ 1216 h 2873"/>
                    <a:gd name="T26" fmla="*/ 357 w 1900"/>
                    <a:gd name="T27" fmla="*/ 1085 h 2873"/>
                    <a:gd name="T28" fmla="*/ 394 w 1900"/>
                    <a:gd name="T29" fmla="*/ 1191 h 2873"/>
                    <a:gd name="T30" fmla="*/ 377 w 1900"/>
                    <a:gd name="T31" fmla="*/ 1348 h 2873"/>
                    <a:gd name="T32" fmla="*/ 469 w 1900"/>
                    <a:gd name="T33" fmla="*/ 1325 h 2873"/>
                    <a:gd name="T34" fmla="*/ 588 w 1900"/>
                    <a:gd name="T35" fmla="*/ 1325 h 2873"/>
                    <a:gd name="T36" fmla="*/ 552 w 1900"/>
                    <a:gd name="T37" fmla="*/ 1408 h 2873"/>
                    <a:gd name="T38" fmla="*/ 637 w 1900"/>
                    <a:gd name="T39" fmla="*/ 1493 h 2873"/>
                    <a:gd name="T40" fmla="*/ 730 w 1900"/>
                    <a:gd name="T41" fmla="*/ 1478 h 2873"/>
                    <a:gd name="T42" fmla="*/ 955 w 1900"/>
                    <a:gd name="T43" fmla="*/ 1577 h 2873"/>
                    <a:gd name="T44" fmla="*/ 1048 w 1900"/>
                    <a:gd name="T45" fmla="*/ 1559 h 2873"/>
                    <a:gd name="T46" fmla="*/ 834 w 1900"/>
                    <a:gd name="T47" fmla="*/ 1332 h 2873"/>
                    <a:gd name="T48" fmla="*/ 964 w 1900"/>
                    <a:gd name="T49" fmla="*/ 1210 h 2873"/>
                    <a:gd name="T50" fmla="*/ 1013 w 1900"/>
                    <a:gd name="T51" fmla="*/ 1221 h 2873"/>
                    <a:gd name="T52" fmla="*/ 1409 w 1900"/>
                    <a:gd name="T53" fmla="*/ 704 h 2873"/>
                    <a:gd name="T54" fmla="*/ 1452 w 1900"/>
                    <a:gd name="T55" fmla="*/ 2058 h 2873"/>
                    <a:gd name="T56" fmla="*/ 1359 w 1900"/>
                    <a:gd name="T57" fmla="*/ 2108 h 2873"/>
                    <a:gd name="T58" fmla="*/ 309 w 1900"/>
                    <a:gd name="T59" fmla="*/ 1594 h 2873"/>
                    <a:gd name="T60" fmla="*/ 230 w 1900"/>
                    <a:gd name="T61" fmla="*/ 1701 h 2873"/>
                    <a:gd name="T62" fmla="*/ 904 w 1900"/>
                    <a:gd name="T63" fmla="*/ 2560 h 2873"/>
                    <a:gd name="T64" fmla="*/ 0 w 1900"/>
                    <a:gd name="T65" fmla="*/ 2627 h 2873"/>
                    <a:gd name="T66" fmla="*/ 67 w 1900"/>
                    <a:gd name="T67" fmla="*/ 2873 h 2873"/>
                    <a:gd name="T68" fmla="*/ 1864 w 1900"/>
                    <a:gd name="T69" fmla="*/ 2807 h 2873"/>
                    <a:gd name="T70" fmla="*/ 1797 w 1900"/>
                    <a:gd name="T71" fmla="*/ 2560 h 28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00" h="2873">
                      <a:moveTo>
                        <a:pt x="1797" y="2560"/>
                      </a:moveTo>
                      <a:lnTo>
                        <a:pt x="1575" y="2560"/>
                      </a:lnTo>
                      <a:lnTo>
                        <a:pt x="1448" y="2223"/>
                      </a:lnTo>
                      <a:cubicBezTo>
                        <a:pt x="1475" y="2206"/>
                        <a:pt x="1502" y="2187"/>
                        <a:pt x="1529" y="2167"/>
                      </a:cubicBezTo>
                      <a:cubicBezTo>
                        <a:pt x="1772" y="1983"/>
                        <a:pt x="1900" y="1725"/>
                        <a:pt x="1900" y="1421"/>
                      </a:cubicBezTo>
                      <a:cubicBezTo>
                        <a:pt x="1900" y="1040"/>
                        <a:pt x="1729" y="804"/>
                        <a:pt x="1585" y="674"/>
                      </a:cubicBezTo>
                      <a:cubicBezTo>
                        <a:pt x="1552" y="644"/>
                        <a:pt x="1518" y="618"/>
                        <a:pt x="1486" y="595"/>
                      </a:cubicBezTo>
                      <a:cubicBezTo>
                        <a:pt x="1496" y="582"/>
                        <a:pt x="1499" y="565"/>
                        <a:pt x="1497" y="548"/>
                      </a:cubicBezTo>
                      <a:cubicBezTo>
                        <a:pt x="1494" y="531"/>
                        <a:pt x="1484" y="515"/>
                        <a:pt x="1470" y="505"/>
                      </a:cubicBezTo>
                      <a:lnTo>
                        <a:pt x="1466" y="502"/>
                      </a:lnTo>
                      <a:lnTo>
                        <a:pt x="1605" y="308"/>
                      </a:lnTo>
                      <a:lnTo>
                        <a:pt x="1650" y="340"/>
                      </a:lnTo>
                      <a:cubicBezTo>
                        <a:pt x="1662" y="349"/>
                        <a:pt x="1675" y="353"/>
                        <a:pt x="1689" y="353"/>
                      </a:cubicBezTo>
                      <a:cubicBezTo>
                        <a:pt x="1710" y="353"/>
                        <a:pt x="1730" y="343"/>
                        <a:pt x="1743" y="325"/>
                      </a:cubicBezTo>
                      <a:cubicBezTo>
                        <a:pt x="1765" y="295"/>
                        <a:pt x="1758" y="254"/>
                        <a:pt x="1728" y="232"/>
                      </a:cubicBezTo>
                      <a:lnTo>
                        <a:pt x="1435" y="22"/>
                      </a:lnTo>
                      <a:cubicBezTo>
                        <a:pt x="1405" y="0"/>
                        <a:pt x="1363" y="7"/>
                        <a:pt x="1342" y="37"/>
                      </a:cubicBezTo>
                      <a:cubicBezTo>
                        <a:pt x="1320" y="67"/>
                        <a:pt x="1327" y="108"/>
                        <a:pt x="1357" y="130"/>
                      </a:cubicBezTo>
                      <a:lnTo>
                        <a:pt x="1393" y="156"/>
                      </a:lnTo>
                      <a:lnTo>
                        <a:pt x="1254" y="350"/>
                      </a:lnTo>
                      <a:lnTo>
                        <a:pt x="1246" y="345"/>
                      </a:lnTo>
                      <a:cubicBezTo>
                        <a:pt x="1216" y="323"/>
                        <a:pt x="1175" y="330"/>
                        <a:pt x="1153" y="360"/>
                      </a:cubicBezTo>
                      <a:lnTo>
                        <a:pt x="725" y="956"/>
                      </a:lnTo>
                      <a:cubicBezTo>
                        <a:pt x="704" y="986"/>
                        <a:pt x="710" y="1028"/>
                        <a:pt x="740" y="1049"/>
                      </a:cubicBezTo>
                      <a:lnTo>
                        <a:pt x="770" y="1071"/>
                      </a:lnTo>
                      <a:lnTo>
                        <a:pt x="666" y="1216"/>
                      </a:lnTo>
                      <a:lnTo>
                        <a:pt x="449" y="1068"/>
                      </a:lnTo>
                      <a:cubicBezTo>
                        <a:pt x="419" y="1047"/>
                        <a:pt x="378" y="1054"/>
                        <a:pt x="357" y="1085"/>
                      </a:cubicBezTo>
                      <a:cubicBezTo>
                        <a:pt x="336" y="1115"/>
                        <a:pt x="344" y="1157"/>
                        <a:pt x="374" y="1177"/>
                      </a:cubicBezTo>
                      <a:lnTo>
                        <a:pt x="394" y="1191"/>
                      </a:lnTo>
                      <a:lnTo>
                        <a:pt x="355" y="1256"/>
                      </a:lnTo>
                      <a:cubicBezTo>
                        <a:pt x="336" y="1287"/>
                        <a:pt x="346" y="1328"/>
                        <a:pt x="377" y="1348"/>
                      </a:cubicBezTo>
                      <a:cubicBezTo>
                        <a:pt x="388" y="1354"/>
                        <a:pt x="400" y="1357"/>
                        <a:pt x="412" y="1357"/>
                      </a:cubicBezTo>
                      <a:cubicBezTo>
                        <a:pt x="434" y="1357"/>
                        <a:pt x="456" y="1346"/>
                        <a:pt x="469" y="1325"/>
                      </a:cubicBezTo>
                      <a:lnTo>
                        <a:pt x="504" y="1267"/>
                      </a:lnTo>
                      <a:lnTo>
                        <a:pt x="588" y="1325"/>
                      </a:lnTo>
                      <a:lnTo>
                        <a:pt x="564" y="1358"/>
                      </a:lnTo>
                      <a:cubicBezTo>
                        <a:pt x="554" y="1373"/>
                        <a:pt x="549" y="1390"/>
                        <a:pt x="552" y="1408"/>
                      </a:cubicBezTo>
                      <a:cubicBezTo>
                        <a:pt x="555" y="1425"/>
                        <a:pt x="565" y="1441"/>
                        <a:pt x="579" y="1451"/>
                      </a:cubicBezTo>
                      <a:lnTo>
                        <a:pt x="637" y="1493"/>
                      </a:lnTo>
                      <a:cubicBezTo>
                        <a:pt x="649" y="1501"/>
                        <a:pt x="662" y="1505"/>
                        <a:pt x="676" y="1505"/>
                      </a:cubicBezTo>
                      <a:cubicBezTo>
                        <a:pt x="697" y="1505"/>
                        <a:pt x="717" y="1496"/>
                        <a:pt x="730" y="1478"/>
                      </a:cubicBezTo>
                      <a:lnTo>
                        <a:pt x="757" y="1440"/>
                      </a:lnTo>
                      <a:lnTo>
                        <a:pt x="955" y="1577"/>
                      </a:lnTo>
                      <a:cubicBezTo>
                        <a:pt x="967" y="1585"/>
                        <a:pt x="980" y="1588"/>
                        <a:pt x="993" y="1588"/>
                      </a:cubicBezTo>
                      <a:cubicBezTo>
                        <a:pt x="1014" y="1588"/>
                        <a:pt x="1035" y="1578"/>
                        <a:pt x="1048" y="1559"/>
                      </a:cubicBezTo>
                      <a:cubicBezTo>
                        <a:pt x="1069" y="1529"/>
                        <a:pt x="1061" y="1488"/>
                        <a:pt x="1031" y="1467"/>
                      </a:cubicBezTo>
                      <a:lnTo>
                        <a:pt x="834" y="1332"/>
                      </a:lnTo>
                      <a:lnTo>
                        <a:pt x="936" y="1190"/>
                      </a:lnTo>
                      <a:lnTo>
                        <a:pt x="964" y="1210"/>
                      </a:lnTo>
                      <a:cubicBezTo>
                        <a:pt x="975" y="1218"/>
                        <a:pt x="989" y="1222"/>
                        <a:pt x="1003" y="1222"/>
                      </a:cubicBezTo>
                      <a:cubicBezTo>
                        <a:pt x="1006" y="1222"/>
                        <a:pt x="1010" y="1222"/>
                        <a:pt x="1013" y="1221"/>
                      </a:cubicBezTo>
                      <a:cubicBezTo>
                        <a:pt x="1031" y="1218"/>
                        <a:pt x="1046" y="1209"/>
                        <a:pt x="1057" y="1194"/>
                      </a:cubicBezTo>
                      <a:lnTo>
                        <a:pt x="1409" y="704"/>
                      </a:lnTo>
                      <a:cubicBezTo>
                        <a:pt x="1565" y="814"/>
                        <a:pt x="1767" y="1032"/>
                        <a:pt x="1767" y="1421"/>
                      </a:cubicBezTo>
                      <a:cubicBezTo>
                        <a:pt x="1767" y="1684"/>
                        <a:pt x="1661" y="1898"/>
                        <a:pt x="1452" y="2058"/>
                      </a:cubicBezTo>
                      <a:cubicBezTo>
                        <a:pt x="1427" y="2077"/>
                        <a:pt x="1401" y="2095"/>
                        <a:pt x="1376" y="2111"/>
                      </a:cubicBezTo>
                      <a:cubicBezTo>
                        <a:pt x="1370" y="2109"/>
                        <a:pt x="1365" y="2108"/>
                        <a:pt x="1359" y="2108"/>
                      </a:cubicBezTo>
                      <a:lnTo>
                        <a:pt x="1011" y="2108"/>
                      </a:lnTo>
                      <a:lnTo>
                        <a:pt x="309" y="1594"/>
                      </a:lnTo>
                      <a:cubicBezTo>
                        <a:pt x="279" y="1572"/>
                        <a:pt x="237" y="1578"/>
                        <a:pt x="216" y="1608"/>
                      </a:cubicBezTo>
                      <a:cubicBezTo>
                        <a:pt x="194" y="1638"/>
                        <a:pt x="200" y="1680"/>
                        <a:pt x="230" y="1701"/>
                      </a:cubicBezTo>
                      <a:lnTo>
                        <a:pt x="904" y="2196"/>
                      </a:lnTo>
                      <a:lnTo>
                        <a:pt x="904" y="2560"/>
                      </a:lnTo>
                      <a:lnTo>
                        <a:pt x="67" y="2560"/>
                      </a:lnTo>
                      <a:cubicBezTo>
                        <a:pt x="30" y="2560"/>
                        <a:pt x="0" y="2590"/>
                        <a:pt x="0" y="2627"/>
                      </a:cubicBezTo>
                      <a:lnTo>
                        <a:pt x="0" y="2807"/>
                      </a:lnTo>
                      <a:cubicBezTo>
                        <a:pt x="0" y="2844"/>
                        <a:pt x="30" y="2873"/>
                        <a:pt x="67" y="2873"/>
                      </a:cubicBezTo>
                      <a:lnTo>
                        <a:pt x="1797" y="2873"/>
                      </a:lnTo>
                      <a:cubicBezTo>
                        <a:pt x="1834" y="2873"/>
                        <a:pt x="1864" y="2844"/>
                        <a:pt x="1864" y="2807"/>
                      </a:cubicBezTo>
                      <a:lnTo>
                        <a:pt x="1864" y="2627"/>
                      </a:lnTo>
                      <a:cubicBezTo>
                        <a:pt x="1864" y="2590"/>
                        <a:pt x="1834" y="2560"/>
                        <a:pt x="1797" y="2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626" name="组合 22625"/>
              <p:cNvGrpSpPr/>
              <p:nvPr/>
            </p:nvGrpSpPr>
            <p:grpSpPr>
              <a:xfrm>
                <a:off x="6876257" y="5136047"/>
                <a:ext cx="2712818" cy="369332"/>
                <a:chOff x="751619" y="3255615"/>
                <a:chExt cx="2712818" cy="369332"/>
              </a:xfrm>
            </p:grpSpPr>
            <p:sp>
              <p:nvSpPr>
                <p:cNvPr id="22627" name="í$liḑè"/>
                <p:cNvSpPr/>
                <p:nvPr/>
              </p:nvSpPr>
              <p:spPr>
                <a:xfrm>
                  <a:off x="751619" y="3269697"/>
                  <a:ext cx="1862944" cy="335586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0000" tIns="46800" rIns="90000" bIns="4680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中国社会科学院</a:t>
                  </a:r>
                  <a:endPara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628" name="文本框 8195"/>
                <p:cNvSpPr txBox="1"/>
                <p:nvPr/>
              </p:nvSpPr>
              <p:spPr>
                <a:xfrm>
                  <a:off x="2170111" y="3255615"/>
                  <a:ext cx="129432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b" anchorCtr="0">
                  <a:spAutoFit/>
                </a:bodyPr>
                <a:lstStyle>
                  <a:defPPr>
                    <a:defRPr lang="zh-CN"/>
                  </a:defPPr>
                  <a:lvl1pPr marL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r" defTabSz="913765"/>
                  <a:r>
                    <a:rPr lang="en-US" altLang="zh-CN" sz="2400" b="1" dirty="0">
                      <a:solidFill>
                        <a:srgbClr val="1C289C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25%</a:t>
                  </a:r>
                  <a:endParaRPr lang="en-US" altLang="zh-CN" sz="2400" b="1" dirty="0">
                    <a:solidFill>
                      <a:srgbClr val="1C289C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</p:spTree>
    <p:custDataLst>
      <p:tags r:id="rId2"/>
    </p:custData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9"/>
          <p:cNvSpPr/>
          <p:nvPr/>
        </p:nvSpPr>
        <p:spPr>
          <a:xfrm>
            <a:off x="985838" y="3912235"/>
            <a:ext cx="1087437" cy="1085850"/>
          </a:xfrm>
          <a:prstGeom prst="ellipse">
            <a:avLst/>
          </a:prstGeom>
          <a:solidFill>
            <a:srgbClr val="92D050"/>
          </a:solidFill>
          <a:ln w="9525">
            <a:noFill/>
          </a:ln>
        </p:spPr>
        <p:txBody>
          <a:bodyPr anchor="ctr"/>
          <a:lstStyle/>
          <a:p>
            <a:pPr lvl="0" indent="0" algn="ctr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Group 20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320800" y="4145598"/>
            <a:ext cx="396875" cy="590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24"/>
          <p:cNvSpPr/>
          <p:nvPr/>
        </p:nvSpPr>
        <p:spPr>
          <a:xfrm>
            <a:off x="967105" y="2252980"/>
            <a:ext cx="1109663" cy="1062038"/>
          </a:xfrm>
          <a:prstGeom prst="ellipse">
            <a:avLst/>
          </a:prstGeom>
          <a:solidFill>
            <a:srgbClr val="FFC000"/>
          </a:solidFill>
          <a:ln w="9525">
            <a:noFill/>
          </a:ln>
        </p:spPr>
        <p:txBody>
          <a:bodyPr anchor="ctr"/>
          <a:lstStyle/>
          <a:p>
            <a:pPr lvl="0" indent="0" algn="ctr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Freeform 6"/>
          <p:cNvSpPr>
            <a:spLocks noEditPoints="1"/>
          </p:cNvSpPr>
          <p:nvPr/>
        </p:nvSpPr>
        <p:spPr>
          <a:xfrm>
            <a:off x="1244918" y="2529205"/>
            <a:ext cx="554037" cy="5461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967548" y="2639060"/>
            <a:ext cx="4741862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lvl="0" indent="355600" eaLnBrk="0" hangingPunct="0"/>
            <a:r>
              <a:rPr lang="zh-CN" altLang="en-US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覆盖一级学科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41</a:t>
            </a:r>
            <a:r>
              <a:rPr lang="zh-CN" altLang="en-US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（</a:t>
            </a:r>
            <a:r>
              <a:rPr lang="en-US" altLang="zh-CN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58</a:t>
            </a:r>
            <a:r>
              <a:rPr lang="zh-CN" altLang="en-US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）个</a:t>
            </a:r>
            <a:endParaRPr lang="zh-CN" altLang="en-US" sz="24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1321118" y="4323715"/>
            <a:ext cx="5464175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lvl="0" indent="977900" eaLnBrk="0" hangingPunct="0"/>
            <a:r>
              <a:rPr lang="zh-CN" altLang="en-US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覆盖二级学科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179</a:t>
            </a:r>
            <a:r>
              <a:rPr lang="zh-CN" altLang="en-US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（</a:t>
            </a:r>
            <a:r>
              <a:rPr lang="en-US" altLang="zh-CN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693</a:t>
            </a:r>
            <a:r>
              <a:rPr lang="zh-CN" altLang="en-US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）个</a:t>
            </a:r>
            <a:endParaRPr lang="zh-CN" altLang="en-US" sz="24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  <p:sp>
        <p:nvSpPr>
          <p:cNvPr id="2" name="剪去单角的矩形 1"/>
          <p:cNvSpPr/>
          <p:nvPr/>
        </p:nvSpPr>
        <p:spPr>
          <a:xfrm flipV="1">
            <a:off x="0" y="398780"/>
            <a:ext cx="245618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255" y="419100"/>
            <a:ext cx="27743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02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深耕学术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9" name="Rectangle 192"/>
          <p:cNvSpPr/>
          <p:nvPr/>
        </p:nvSpPr>
        <p:spPr>
          <a:xfrm>
            <a:off x="7196455" y="1109345"/>
            <a:ext cx="4078605" cy="4639310"/>
          </a:xfrm>
          <a:prstGeom prst="rect">
            <a:avLst/>
          </a:prstGeom>
          <a:solidFill>
            <a:srgbClr val="1C289C"/>
          </a:solidFill>
          <a:ln w="9525">
            <a:noFill/>
          </a:ln>
        </p:spPr>
        <p:txBody>
          <a:bodyPr anchor="ctr"/>
          <a:lstStyle/>
          <a:p>
            <a:pPr lvl="0" indent="0" algn="ctr"/>
            <a:endParaRPr lang="en-US" altLang="zh-CN" sz="2400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8903335" y="1583690"/>
            <a:ext cx="2181225" cy="1378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marL="0" marR="0" lvl="0" indent="0" algn="l" defTabSz="12160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报告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12160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22.5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万篇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7" name="Picture 5" descr="D:\Documents\Downloads\clipboard109.png"/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7318375" y="1402715"/>
            <a:ext cx="1504950" cy="150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4" descr="D:\Documents\Downloads\graph14.png"/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7309485" y="3792220"/>
            <a:ext cx="1569085" cy="1569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8907780" y="3951605"/>
            <a:ext cx="2093300" cy="1231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12160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图片图表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65.0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万条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剪去单角的矩形 34"/>
          <p:cNvSpPr/>
          <p:nvPr/>
        </p:nvSpPr>
        <p:spPr>
          <a:xfrm flipV="1">
            <a:off x="0" y="398780"/>
            <a:ext cx="245618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5255" y="419100"/>
            <a:ext cx="27743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02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深耕学术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grpSp>
        <p:nvGrpSpPr>
          <p:cNvPr id="5" name="ïṣļîḑ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594440" y="1115982"/>
            <a:ext cx="10845800" cy="4645698"/>
            <a:chOff x="673098" y="2728722"/>
            <a:chExt cx="10845800" cy="4645698"/>
          </a:xfrm>
        </p:grpSpPr>
        <p:sp>
          <p:nvSpPr>
            <p:cNvPr id="6" name="îśḻïḓé"/>
            <p:cNvSpPr txBox="1"/>
            <p:nvPr/>
          </p:nvSpPr>
          <p:spPr>
            <a:xfrm>
              <a:off x="673098" y="2728722"/>
              <a:ext cx="10845800" cy="581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 marR="0" lvl="0" algn="ctr">
                <a:buClrTx/>
                <a:buSzPct val="25000"/>
                <a:defRPr/>
              </a:pPr>
              <a:r>
                <a:rPr lang="zh-CN" altLang="en-US" sz="2400" b="1" dirty="0">
                  <a:solidFill>
                    <a:srgbClr val="182286"/>
                  </a:solidFill>
                  <a:latin typeface="方正中雅宋_GBK" panose="02000000000000000000" charset="-122"/>
                  <a:ea typeface="方正中雅宋_GBK" panose="02000000000000000000" charset="-122"/>
                </a:rPr>
                <a:t>持续跟进党和国家重大政策方针、学术研究热点，每年策划推出专题数据库。</a:t>
              </a:r>
              <a:endParaRPr lang="en-US" sz="2400" b="1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</a:endParaRPr>
            </a:p>
          </p:txBody>
        </p:sp>
        <p:grpSp>
          <p:nvGrpSpPr>
            <p:cNvPr id="14" name="îṩļiḋê"/>
            <p:cNvGrpSpPr/>
            <p:nvPr/>
          </p:nvGrpSpPr>
          <p:grpSpPr>
            <a:xfrm>
              <a:off x="1144546" y="3499914"/>
              <a:ext cx="10180256" cy="3874506"/>
              <a:chOff x="1144546" y="3115866"/>
              <a:chExt cx="10180256" cy="3874506"/>
            </a:xfrm>
          </p:grpSpPr>
          <p:sp>
            <p:nvSpPr>
              <p:cNvPr id="15" name="isļiḍê"/>
              <p:cNvSpPr/>
              <p:nvPr/>
            </p:nvSpPr>
            <p:spPr>
              <a:xfrm>
                <a:off x="2337478" y="3171209"/>
                <a:ext cx="608819" cy="498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14400"/>
                    </a:moveTo>
                    <a:lnTo>
                      <a:pt x="16349" y="14400"/>
                    </a:lnTo>
                    <a:cubicBezTo>
                      <a:pt x="16227" y="14820"/>
                      <a:pt x="16076" y="15221"/>
                      <a:pt x="15897" y="15600"/>
                    </a:cubicBezTo>
                    <a:lnTo>
                      <a:pt x="20618" y="15600"/>
                    </a:lnTo>
                    <a:lnTo>
                      <a:pt x="20618" y="19200"/>
                    </a:lnTo>
                    <a:cubicBezTo>
                      <a:pt x="20618" y="19862"/>
                      <a:pt x="20178" y="20400"/>
                      <a:pt x="19636" y="20400"/>
                    </a:cubicBezTo>
                    <a:lnTo>
                      <a:pt x="1964" y="20400"/>
                    </a:lnTo>
                    <a:cubicBezTo>
                      <a:pt x="1422" y="20400"/>
                      <a:pt x="982" y="19862"/>
                      <a:pt x="982" y="19200"/>
                    </a:cubicBezTo>
                    <a:lnTo>
                      <a:pt x="982" y="15600"/>
                    </a:lnTo>
                    <a:lnTo>
                      <a:pt x="5704" y="15600"/>
                    </a:lnTo>
                    <a:cubicBezTo>
                      <a:pt x="5524" y="15221"/>
                      <a:pt x="5373" y="14820"/>
                      <a:pt x="5251" y="14400"/>
                    </a:cubicBezTo>
                    <a:lnTo>
                      <a:pt x="982" y="14400"/>
                    </a:lnTo>
                    <a:lnTo>
                      <a:pt x="982" y="4800"/>
                    </a:lnTo>
                    <a:cubicBezTo>
                      <a:pt x="982" y="4138"/>
                      <a:pt x="1422" y="3600"/>
                      <a:pt x="1964" y="3600"/>
                    </a:cubicBezTo>
                    <a:lnTo>
                      <a:pt x="3927" y="3600"/>
                    </a:lnTo>
                    <a:cubicBezTo>
                      <a:pt x="5891" y="3600"/>
                      <a:pt x="5891" y="1200"/>
                      <a:pt x="7364" y="1200"/>
                    </a:cubicBezTo>
                    <a:lnTo>
                      <a:pt x="10800" y="1200"/>
                    </a:lnTo>
                    <a:lnTo>
                      <a:pt x="14236" y="1200"/>
                    </a:lnTo>
                    <a:cubicBezTo>
                      <a:pt x="15709" y="1200"/>
                      <a:pt x="15709" y="3600"/>
                      <a:pt x="17673" y="3600"/>
                    </a:cubicBezTo>
                    <a:lnTo>
                      <a:pt x="19636" y="3600"/>
                    </a:lnTo>
                    <a:cubicBezTo>
                      <a:pt x="20178" y="3600"/>
                      <a:pt x="20618" y="4138"/>
                      <a:pt x="20618" y="4800"/>
                    </a:cubicBezTo>
                    <a:cubicBezTo>
                      <a:pt x="20618" y="4800"/>
                      <a:pt x="20618" y="14400"/>
                      <a:pt x="20618" y="14400"/>
                    </a:cubicBezTo>
                    <a:close/>
                    <a:moveTo>
                      <a:pt x="19636" y="2400"/>
                    </a:moveTo>
                    <a:lnTo>
                      <a:pt x="17673" y="2400"/>
                    </a:lnTo>
                    <a:cubicBezTo>
                      <a:pt x="16200" y="2400"/>
                      <a:pt x="16200" y="0"/>
                      <a:pt x="14236" y="0"/>
                    </a:cubicBezTo>
                    <a:lnTo>
                      <a:pt x="10800" y="0"/>
                    </a:lnTo>
                    <a:lnTo>
                      <a:pt x="7364" y="0"/>
                    </a:lnTo>
                    <a:cubicBezTo>
                      <a:pt x="5400" y="0"/>
                      <a:pt x="5400" y="2400"/>
                      <a:pt x="3927" y="2400"/>
                    </a:cubicBezTo>
                    <a:lnTo>
                      <a:pt x="1964" y="2400"/>
                    </a:lnTo>
                    <a:cubicBezTo>
                      <a:pt x="879" y="2400"/>
                      <a:pt x="0" y="3475"/>
                      <a:pt x="0" y="4800"/>
                    </a:cubicBezTo>
                    <a:lnTo>
                      <a:pt x="0" y="19200"/>
                    </a:lnTo>
                    <a:cubicBezTo>
                      <a:pt x="0" y="20525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525"/>
                      <a:pt x="21600" y="19200"/>
                    </a:cubicBezTo>
                    <a:lnTo>
                      <a:pt x="21600" y="4800"/>
                    </a:lnTo>
                    <a:cubicBezTo>
                      <a:pt x="21600" y="3475"/>
                      <a:pt x="20721" y="2400"/>
                      <a:pt x="19636" y="2400"/>
                    </a:cubicBezTo>
                    <a:moveTo>
                      <a:pt x="18164" y="7200"/>
                    </a:moveTo>
                    <a:cubicBezTo>
                      <a:pt x="17892" y="7200"/>
                      <a:pt x="17673" y="6932"/>
                      <a:pt x="17673" y="6600"/>
                    </a:cubicBezTo>
                    <a:cubicBezTo>
                      <a:pt x="17673" y="6269"/>
                      <a:pt x="17892" y="6000"/>
                      <a:pt x="18164" y="6000"/>
                    </a:cubicBezTo>
                    <a:cubicBezTo>
                      <a:pt x="18435" y="6000"/>
                      <a:pt x="18655" y="6269"/>
                      <a:pt x="18655" y="6600"/>
                    </a:cubicBezTo>
                    <a:cubicBezTo>
                      <a:pt x="18655" y="6932"/>
                      <a:pt x="18435" y="7200"/>
                      <a:pt x="18164" y="7200"/>
                    </a:cubicBezTo>
                    <a:moveTo>
                      <a:pt x="18164" y="4800"/>
                    </a:moveTo>
                    <a:cubicBezTo>
                      <a:pt x="17351" y="4800"/>
                      <a:pt x="16691" y="5607"/>
                      <a:pt x="16691" y="6600"/>
                    </a:cubicBezTo>
                    <a:cubicBezTo>
                      <a:pt x="16691" y="7594"/>
                      <a:pt x="17351" y="8400"/>
                      <a:pt x="18164" y="8400"/>
                    </a:cubicBezTo>
                    <a:cubicBezTo>
                      <a:pt x="18977" y="8400"/>
                      <a:pt x="19636" y="7594"/>
                      <a:pt x="19636" y="6600"/>
                    </a:cubicBezTo>
                    <a:cubicBezTo>
                      <a:pt x="19636" y="5607"/>
                      <a:pt x="18977" y="4800"/>
                      <a:pt x="18164" y="4800"/>
                    </a:cubicBezTo>
                    <a:moveTo>
                      <a:pt x="18164" y="9600"/>
                    </a:moveTo>
                    <a:cubicBezTo>
                      <a:pt x="17892" y="9600"/>
                      <a:pt x="17673" y="9869"/>
                      <a:pt x="17673" y="10200"/>
                    </a:cubicBezTo>
                    <a:cubicBezTo>
                      <a:pt x="17673" y="10532"/>
                      <a:pt x="17892" y="10800"/>
                      <a:pt x="18164" y="10800"/>
                    </a:cubicBezTo>
                    <a:cubicBezTo>
                      <a:pt x="18435" y="10800"/>
                      <a:pt x="18655" y="10532"/>
                      <a:pt x="18655" y="10200"/>
                    </a:cubicBezTo>
                    <a:cubicBezTo>
                      <a:pt x="18655" y="9869"/>
                      <a:pt x="18435" y="9600"/>
                      <a:pt x="18164" y="9600"/>
                    </a:cubicBezTo>
                    <a:moveTo>
                      <a:pt x="10800" y="16800"/>
                    </a:moveTo>
                    <a:cubicBezTo>
                      <a:pt x="8631" y="16800"/>
                      <a:pt x="6873" y="14651"/>
                      <a:pt x="6873" y="12000"/>
                    </a:cubicBezTo>
                    <a:cubicBezTo>
                      <a:pt x="6873" y="9349"/>
                      <a:pt x="8631" y="7200"/>
                      <a:pt x="10800" y="7200"/>
                    </a:cubicBezTo>
                    <a:cubicBezTo>
                      <a:pt x="12969" y="7200"/>
                      <a:pt x="14727" y="9349"/>
                      <a:pt x="14727" y="12000"/>
                    </a:cubicBezTo>
                    <a:cubicBezTo>
                      <a:pt x="14727" y="14651"/>
                      <a:pt x="12969" y="16800"/>
                      <a:pt x="10800" y="16800"/>
                    </a:cubicBezTo>
                    <a:moveTo>
                      <a:pt x="10800" y="6000"/>
                    </a:moveTo>
                    <a:cubicBezTo>
                      <a:pt x="8088" y="6000"/>
                      <a:pt x="5891" y="8687"/>
                      <a:pt x="5891" y="12000"/>
                    </a:cubicBezTo>
                    <a:cubicBezTo>
                      <a:pt x="5891" y="15314"/>
                      <a:pt x="8088" y="18000"/>
                      <a:pt x="10800" y="18000"/>
                    </a:cubicBezTo>
                    <a:cubicBezTo>
                      <a:pt x="13512" y="18000"/>
                      <a:pt x="15709" y="15314"/>
                      <a:pt x="15709" y="12000"/>
                    </a:cubicBezTo>
                    <a:cubicBezTo>
                      <a:pt x="15709" y="8687"/>
                      <a:pt x="13512" y="6000"/>
                      <a:pt x="10800" y="6000"/>
                    </a:cubicBezTo>
                    <a:moveTo>
                      <a:pt x="10800" y="14400"/>
                    </a:moveTo>
                    <a:cubicBezTo>
                      <a:pt x="9716" y="14400"/>
                      <a:pt x="8836" y="13325"/>
                      <a:pt x="8836" y="12000"/>
                    </a:cubicBezTo>
                    <a:cubicBezTo>
                      <a:pt x="8836" y="10675"/>
                      <a:pt x="9716" y="9600"/>
                      <a:pt x="10800" y="9600"/>
                    </a:cubicBezTo>
                    <a:cubicBezTo>
                      <a:pt x="11884" y="9600"/>
                      <a:pt x="12764" y="10675"/>
                      <a:pt x="12764" y="12000"/>
                    </a:cubicBezTo>
                    <a:cubicBezTo>
                      <a:pt x="12764" y="13325"/>
                      <a:pt x="11884" y="14400"/>
                      <a:pt x="10800" y="14400"/>
                    </a:cubicBezTo>
                    <a:moveTo>
                      <a:pt x="10800" y="8400"/>
                    </a:moveTo>
                    <a:cubicBezTo>
                      <a:pt x="9173" y="8400"/>
                      <a:pt x="7855" y="10012"/>
                      <a:pt x="7855" y="12000"/>
                    </a:cubicBezTo>
                    <a:cubicBezTo>
                      <a:pt x="7855" y="13988"/>
                      <a:pt x="9173" y="15600"/>
                      <a:pt x="10800" y="15600"/>
                    </a:cubicBezTo>
                    <a:cubicBezTo>
                      <a:pt x="12426" y="15600"/>
                      <a:pt x="13745" y="13988"/>
                      <a:pt x="13745" y="12000"/>
                    </a:cubicBezTo>
                    <a:cubicBezTo>
                      <a:pt x="13745" y="10012"/>
                      <a:pt x="12426" y="8400"/>
                      <a:pt x="10800" y="8400"/>
                    </a:cubicBezTo>
                    <a:moveTo>
                      <a:pt x="8345" y="3600"/>
                    </a:moveTo>
                    <a:lnTo>
                      <a:pt x="13255" y="3600"/>
                    </a:lnTo>
                    <a:cubicBezTo>
                      <a:pt x="13526" y="3600"/>
                      <a:pt x="13745" y="3332"/>
                      <a:pt x="13745" y="3000"/>
                    </a:cubicBezTo>
                    <a:cubicBezTo>
                      <a:pt x="13745" y="2669"/>
                      <a:pt x="13526" y="2400"/>
                      <a:pt x="13255" y="2400"/>
                    </a:cubicBezTo>
                    <a:lnTo>
                      <a:pt x="8345" y="2400"/>
                    </a:lnTo>
                    <a:cubicBezTo>
                      <a:pt x="8074" y="2400"/>
                      <a:pt x="7855" y="2669"/>
                      <a:pt x="7855" y="3000"/>
                    </a:cubicBezTo>
                    <a:cubicBezTo>
                      <a:pt x="7855" y="3332"/>
                      <a:pt x="8074" y="3600"/>
                      <a:pt x="8345" y="3600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 fontScale="92500" lnSpcReduction="10000"/>
              </a:bodyPr>
              <a:lstStyle/>
              <a:p>
                <a:pPr algn="ctr" defTabSz="4387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/>
              </a:p>
            </p:txBody>
          </p:sp>
          <p:sp>
            <p:nvSpPr>
              <p:cNvPr id="16" name="îSḷíḑé"/>
              <p:cNvSpPr/>
              <p:nvPr/>
            </p:nvSpPr>
            <p:spPr>
              <a:xfrm>
                <a:off x="5846938" y="3115866"/>
                <a:ext cx="498126" cy="60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0" y="18655"/>
                    </a:moveTo>
                    <a:cubicBezTo>
                      <a:pt x="13468" y="18655"/>
                      <a:pt x="13200" y="18874"/>
                      <a:pt x="13200" y="19145"/>
                    </a:cubicBezTo>
                    <a:cubicBezTo>
                      <a:pt x="13200" y="19417"/>
                      <a:pt x="13468" y="19636"/>
                      <a:pt x="13800" y="19636"/>
                    </a:cubicBezTo>
                    <a:cubicBezTo>
                      <a:pt x="14132" y="19636"/>
                      <a:pt x="14400" y="19417"/>
                      <a:pt x="14400" y="19145"/>
                    </a:cubicBezTo>
                    <a:cubicBezTo>
                      <a:pt x="14400" y="18874"/>
                      <a:pt x="14132" y="18655"/>
                      <a:pt x="13800" y="18655"/>
                    </a:cubicBezTo>
                    <a:moveTo>
                      <a:pt x="10200" y="15709"/>
                    </a:moveTo>
                    <a:cubicBezTo>
                      <a:pt x="9868" y="15709"/>
                      <a:pt x="9600" y="15490"/>
                      <a:pt x="9600" y="15218"/>
                    </a:cubicBezTo>
                    <a:cubicBezTo>
                      <a:pt x="9600" y="14947"/>
                      <a:pt x="9868" y="14727"/>
                      <a:pt x="10200" y="14727"/>
                    </a:cubicBezTo>
                    <a:cubicBezTo>
                      <a:pt x="10532" y="14727"/>
                      <a:pt x="10800" y="14947"/>
                      <a:pt x="10800" y="15218"/>
                    </a:cubicBezTo>
                    <a:cubicBezTo>
                      <a:pt x="10800" y="15490"/>
                      <a:pt x="10532" y="15709"/>
                      <a:pt x="10200" y="15709"/>
                    </a:cubicBezTo>
                    <a:moveTo>
                      <a:pt x="10200" y="13745"/>
                    </a:moveTo>
                    <a:cubicBezTo>
                      <a:pt x="9206" y="13745"/>
                      <a:pt x="8400" y="14405"/>
                      <a:pt x="8400" y="15218"/>
                    </a:cubicBezTo>
                    <a:cubicBezTo>
                      <a:pt x="8400" y="16031"/>
                      <a:pt x="9206" y="16691"/>
                      <a:pt x="10200" y="16691"/>
                    </a:cubicBezTo>
                    <a:cubicBezTo>
                      <a:pt x="11194" y="16691"/>
                      <a:pt x="12000" y="16031"/>
                      <a:pt x="12000" y="15218"/>
                    </a:cubicBezTo>
                    <a:cubicBezTo>
                      <a:pt x="12000" y="14405"/>
                      <a:pt x="11194" y="13745"/>
                      <a:pt x="10200" y="13745"/>
                    </a:cubicBezTo>
                    <a:moveTo>
                      <a:pt x="15600" y="13745"/>
                    </a:moveTo>
                    <a:cubicBezTo>
                      <a:pt x="14938" y="13745"/>
                      <a:pt x="14400" y="14186"/>
                      <a:pt x="14400" y="14727"/>
                    </a:cubicBezTo>
                    <a:cubicBezTo>
                      <a:pt x="14400" y="15269"/>
                      <a:pt x="14938" y="15709"/>
                      <a:pt x="15600" y="15709"/>
                    </a:cubicBezTo>
                    <a:cubicBezTo>
                      <a:pt x="16262" y="15709"/>
                      <a:pt x="16800" y="15269"/>
                      <a:pt x="16800" y="14727"/>
                    </a:cubicBezTo>
                    <a:cubicBezTo>
                      <a:pt x="16800" y="14186"/>
                      <a:pt x="16262" y="13745"/>
                      <a:pt x="15600" y="13745"/>
                    </a:cubicBezTo>
                    <a:moveTo>
                      <a:pt x="14400" y="20618"/>
                    </a:moveTo>
                    <a:lnTo>
                      <a:pt x="7200" y="20618"/>
                    </a:lnTo>
                    <a:cubicBezTo>
                      <a:pt x="3892" y="20618"/>
                      <a:pt x="1200" y="18416"/>
                      <a:pt x="1200" y="15709"/>
                    </a:cubicBezTo>
                    <a:cubicBezTo>
                      <a:pt x="1200" y="13123"/>
                      <a:pt x="2182" y="11620"/>
                      <a:pt x="3320" y="9880"/>
                    </a:cubicBezTo>
                    <a:cubicBezTo>
                      <a:pt x="3477" y="9639"/>
                      <a:pt x="3636" y="9392"/>
                      <a:pt x="3797" y="9140"/>
                    </a:cubicBezTo>
                    <a:cubicBezTo>
                      <a:pt x="3905" y="9093"/>
                      <a:pt x="6420" y="8038"/>
                      <a:pt x="9814" y="9625"/>
                    </a:cubicBezTo>
                    <a:cubicBezTo>
                      <a:pt x="10959" y="10160"/>
                      <a:pt x="12064" y="10360"/>
                      <a:pt x="13079" y="10360"/>
                    </a:cubicBezTo>
                    <a:cubicBezTo>
                      <a:pt x="15152" y="10360"/>
                      <a:pt x="16846" y="9523"/>
                      <a:pt x="17711" y="8991"/>
                    </a:cubicBezTo>
                    <a:cubicBezTo>
                      <a:pt x="17902" y="9295"/>
                      <a:pt x="18093" y="9592"/>
                      <a:pt x="18280" y="9880"/>
                    </a:cubicBezTo>
                    <a:cubicBezTo>
                      <a:pt x="19418" y="11620"/>
                      <a:pt x="20400" y="13123"/>
                      <a:pt x="20400" y="15709"/>
                    </a:cubicBezTo>
                    <a:cubicBezTo>
                      <a:pt x="20400" y="18416"/>
                      <a:pt x="17708" y="20618"/>
                      <a:pt x="14400" y="20618"/>
                    </a:cubicBezTo>
                    <a:moveTo>
                      <a:pt x="5967" y="2945"/>
                    </a:moveTo>
                    <a:lnTo>
                      <a:pt x="15633" y="2945"/>
                    </a:lnTo>
                    <a:cubicBezTo>
                      <a:pt x="15782" y="5133"/>
                      <a:pt x="16425" y="6735"/>
                      <a:pt x="17180" y="8090"/>
                    </a:cubicBezTo>
                    <a:cubicBezTo>
                      <a:pt x="16281" y="8690"/>
                      <a:pt x="13509" y="10220"/>
                      <a:pt x="10410" y="8772"/>
                    </a:cubicBezTo>
                    <a:cubicBezTo>
                      <a:pt x="7921" y="7609"/>
                      <a:pt x="5800" y="7679"/>
                      <a:pt x="4520" y="7912"/>
                    </a:cubicBezTo>
                    <a:cubicBezTo>
                      <a:pt x="5231" y="6594"/>
                      <a:pt x="5824" y="5037"/>
                      <a:pt x="5967" y="2945"/>
                    </a:cubicBezTo>
                    <a:moveTo>
                      <a:pt x="3600" y="982"/>
                    </a:moveTo>
                    <a:lnTo>
                      <a:pt x="18000" y="982"/>
                    </a:lnTo>
                    <a:lnTo>
                      <a:pt x="18000" y="1964"/>
                    </a:lnTo>
                    <a:lnTo>
                      <a:pt x="3600" y="1964"/>
                    </a:lnTo>
                    <a:cubicBezTo>
                      <a:pt x="3600" y="1964"/>
                      <a:pt x="3600" y="982"/>
                      <a:pt x="3600" y="982"/>
                    </a:cubicBezTo>
                    <a:close/>
                    <a:moveTo>
                      <a:pt x="16843" y="2945"/>
                    </a:moveTo>
                    <a:lnTo>
                      <a:pt x="18000" y="2945"/>
                    </a:lnTo>
                    <a:cubicBezTo>
                      <a:pt x="18662" y="2945"/>
                      <a:pt x="19200" y="2505"/>
                      <a:pt x="19200" y="1964"/>
                    </a:cubicBezTo>
                    <a:lnTo>
                      <a:pt x="19200" y="982"/>
                    </a:lnTo>
                    <a:cubicBezTo>
                      <a:pt x="19200" y="440"/>
                      <a:pt x="18662" y="0"/>
                      <a:pt x="18000" y="0"/>
                    </a:cubicBezTo>
                    <a:lnTo>
                      <a:pt x="3600" y="0"/>
                    </a:lnTo>
                    <a:cubicBezTo>
                      <a:pt x="2938" y="0"/>
                      <a:pt x="2400" y="440"/>
                      <a:pt x="2400" y="982"/>
                    </a:cubicBezTo>
                    <a:lnTo>
                      <a:pt x="2400" y="1964"/>
                    </a:lnTo>
                    <a:cubicBezTo>
                      <a:pt x="2400" y="2505"/>
                      <a:pt x="2938" y="2945"/>
                      <a:pt x="3600" y="2945"/>
                    </a:cubicBezTo>
                    <a:lnTo>
                      <a:pt x="4757" y="2945"/>
                    </a:lnTo>
                    <a:cubicBezTo>
                      <a:pt x="4322" y="8937"/>
                      <a:pt x="0" y="10114"/>
                      <a:pt x="0" y="15709"/>
                    </a:cubicBezTo>
                    <a:cubicBezTo>
                      <a:pt x="0" y="18962"/>
                      <a:pt x="3224" y="21600"/>
                      <a:pt x="7200" y="21600"/>
                    </a:cubicBezTo>
                    <a:lnTo>
                      <a:pt x="14400" y="21600"/>
                    </a:lnTo>
                    <a:cubicBezTo>
                      <a:pt x="18376" y="21600"/>
                      <a:pt x="21600" y="18962"/>
                      <a:pt x="21600" y="15709"/>
                    </a:cubicBezTo>
                    <a:cubicBezTo>
                      <a:pt x="21600" y="10114"/>
                      <a:pt x="17278" y="8937"/>
                      <a:pt x="16843" y="2945"/>
                    </a:cubicBezTo>
                    <a:moveTo>
                      <a:pt x="17400" y="11782"/>
                    </a:moveTo>
                    <a:cubicBezTo>
                      <a:pt x="17068" y="11782"/>
                      <a:pt x="16800" y="12001"/>
                      <a:pt x="16800" y="12273"/>
                    </a:cubicBezTo>
                    <a:cubicBezTo>
                      <a:pt x="16800" y="12544"/>
                      <a:pt x="17068" y="12764"/>
                      <a:pt x="17400" y="12764"/>
                    </a:cubicBezTo>
                    <a:cubicBezTo>
                      <a:pt x="17732" y="12764"/>
                      <a:pt x="18000" y="12544"/>
                      <a:pt x="18000" y="12273"/>
                    </a:cubicBezTo>
                    <a:cubicBezTo>
                      <a:pt x="18000" y="12001"/>
                      <a:pt x="17732" y="11782"/>
                      <a:pt x="17400" y="11782"/>
                    </a:cubicBezTo>
                    <a:moveTo>
                      <a:pt x="6000" y="10800"/>
                    </a:moveTo>
                    <a:cubicBezTo>
                      <a:pt x="5338" y="10800"/>
                      <a:pt x="4800" y="11240"/>
                      <a:pt x="4800" y="11782"/>
                    </a:cubicBezTo>
                    <a:cubicBezTo>
                      <a:pt x="4800" y="12324"/>
                      <a:pt x="5338" y="12764"/>
                      <a:pt x="6000" y="12764"/>
                    </a:cubicBezTo>
                    <a:cubicBezTo>
                      <a:pt x="6662" y="12764"/>
                      <a:pt x="7200" y="12324"/>
                      <a:pt x="7200" y="11782"/>
                    </a:cubicBezTo>
                    <a:cubicBezTo>
                      <a:pt x="7200" y="11240"/>
                      <a:pt x="6662" y="10800"/>
                      <a:pt x="6000" y="10800"/>
                    </a:cubicBezTo>
                    <a:moveTo>
                      <a:pt x="5400" y="16691"/>
                    </a:moveTo>
                    <a:cubicBezTo>
                      <a:pt x="5068" y="16691"/>
                      <a:pt x="4800" y="16910"/>
                      <a:pt x="4800" y="17182"/>
                    </a:cubicBezTo>
                    <a:cubicBezTo>
                      <a:pt x="4800" y="17453"/>
                      <a:pt x="5068" y="17673"/>
                      <a:pt x="5400" y="17673"/>
                    </a:cubicBezTo>
                    <a:cubicBezTo>
                      <a:pt x="5732" y="17673"/>
                      <a:pt x="6000" y="17453"/>
                      <a:pt x="6000" y="17182"/>
                    </a:cubicBezTo>
                    <a:cubicBezTo>
                      <a:pt x="6000" y="16910"/>
                      <a:pt x="5732" y="16691"/>
                      <a:pt x="5400" y="16691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4387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/>
              </a:p>
            </p:txBody>
          </p:sp>
          <p:sp>
            <p:nvSpPr>
              <p:cNvPr id="17" name="íSļíḑê"/>
              <p:cNvSpPr/>
              <p:nvPr/>
            </p:nvSpPr>
            <p:spPr>
              <a:xfrm>
                <a:off x="9245704" y="3115866"/>
                <a:ext cx="608819" cy="608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2945"/>
                    </a:moveTo>
                    <a:lnTo>
                      <a:pt x="982" y="2945"/>
                    </a:lnTo>
                    <a:lnTo>
                      <a:pt x="982" y="1964"/>
                    </a:lnTo>
                    <a:lnTo>
                      <a:pt x="20618" y="1964"/>
                    </a:lnTo>
                    <a:cubicBezTo>
                      <a:pt x="20618" y="1964"/>
                      <a:pt x="20618" y="2945"/>
                      <a:pt x="20618" y="2945"/>
                    </a:cubicBezTo>
                    <a:close/>
                    <a:moveTo>
                      <a:pt x="19636" y="15709"/>
                    </a:moveTo>
                    <a:lnTo>
                      <a:pt x="1964" y="15709"/>
                    </a:lnTo>
                    <a:lnTo>
                      <a:pt x="1964" y="3927"/>
                    </a:lnTo>
                    <a:lnTo>
                      <a:pt x="19636" y="3927"/>
                    </a:lnTo>
                    <a:cubicBezTo>
                      <a:pt x="19636" y="3927"/>
                      <a:pt x="19636" y="15709"/>
                      <a:pt x="19636" y="15709"/>
                    </a:cubicBezTo>
                    <a:close/>
                    <a:moveTo>
                      <a:pt x="20618" y="982"/>
                    </a:moveTo>
                    <a:lnTo>
                      <a:pt x="11782" y="982"/>
                    </a:lnTo>
                    <a:cubicBezTo>
                      <a:pt x="11782" y="440"/>
                      <a:pt x="11342" y="0"/>
                      <a:pt x="10800" y="0"/>
                    </a:cubicBezTo>
                    <a:cubicBezTo>
                      <a:pt x="10257" y="0"/>
                      <a:pt x="9818" y="440"/>
                      <a:pt x="9818" y="982"/>
                    </a:cubicBezTo>
                    <a:lnTo>
                      <a:pt x="982" y="982"/>
                    </a:lnTo>
                    <a:cubicBezTo>
                      <a:pt x="439" y="982"/>
                      <a:pt x="0" y="1422"/>
                      <a:pt x="0" y="1964"/>
                    </a:cubicBezTo>
                    <a:lnTo>
                      <a:pt x="0" y="2945"/>
                    </a:lnTo>
                    <a:cubicBezTo>
                      <a:pt x="0" y="3488"/>
                      <a:pt x="439" y="3927"/>
                      <a:pt x="982" y="3927"/>
                    </a:cubicBezTo>
                    <a:lnTo>
                      <a:pt x="982" y="15709"/>
                    </a:lnTo>
                    <a:cubicBezTo>
                      <a:pt x="982" y="16252"/>
                      <a:pt x="1421" y="16691"/>
                      <a:pt x="1964" y="16691"/>
                    </a:cubicBezTo>
                    <a:lnTo>
                      <a:pt x="10309" y="16691"/>
                    </a:lnTo>
                    <a:lnTo>
                      <a:pt x="10309" y="17960"/>
                    </a:lnTo>
                    <a:lnTo>
                      <a:pt x="7507" y="20762"/>
                    </a:lnTo>
                    <a:cubicBezTo>
                      <a:pt x="7419" y="20851"/>
                      <a:pt x="7364" y="20974"/>
                      <a:pt x="7364" y="21109"/>
                    </a:cubicBezTo>
                    <a:cubicBezTo>
                      <a:pt x="7364" y="21380"/>
                      <a:pt x="7583" y="21600"/>
                      <a:pt x="7855" y="21600"/>
                    </a:cubicBezTo>
                    <a:cubicBezTo>
                      <a:pt x="7990" y="21600"/>
                      <a:pt x="8113" y="21545"/>
                      <a:pt x="8202" y="21456"/>
                    </a:cubicBezTo>
                    <a:lnTo>
                      <a:pt x="10800" y="18858"/>
                    </a:lnTo>
                    <a:lnTo>
                      <a:pt x="13398" y="21456"/>
                    </a:lnTo>
                    <a:cubicBezTo>
                      <a:pt x="13488" y="21545"/>
                      <a:pt x="13610" y="21600"/>
                      <a:pt x="13745" y="21600"/>
                    </a:cubicBezTo>
                    <a:cubicBezTo>
                      <a:pt x="14017" y="21600"/>
                      <a:pt x="14236" y="21380"/>
                      <a:pt x="14236" y="21109"/>
                    </a:cubicBezTo>
                    <a:cubicBezTo>
                      <a:pt x="14236" y="20974"/>
                      <a:pt x="14182" y="20851"/>
                      <a:pt x="14093" y="20762"/>
                    </a:cubicBezTo>
                    <a:lnTo>
                      <a:pt x="11291" y="17960"/>
                    </a:lnTo>
                    <a:lnTo>
                      <a:pt x="11291" y="16691"/>
                    </a:lnTo>
                    <a:lnTo>
                      <a:pt x="19636" y="16691"/>
                    </a:lnTo>
                    <a:cubicBezTo>
                      <a:pt x="20178" y="16691"/>
                      <a:pt x="20618" y="16252"/>
                      <a:pt x="20618" y="15709"/>
                    </a:cubicBezTo>
                    <a:lnTo>
                      <a:pt x="20618" y="3927"/>
                    </a:lnTo>
                    <a:cubicBezTo>
                      <a:pt x="21160" y="3927"/>
                      <a:pt x="21600" y="3488"/>
                      <a:pt x="21600" y="2945"/>
                    </a:cubicBezTo>
                    <a:lnTo>
                      <a:pt x="21600" y="1964"/>
                    </a:lnTo>
                    <a:cubicBezTo>
                      <a:pt x="21600" y="1422"/>
                      <a:pt x="21160" y="982"/>
                      <a:pt x="20618" y="982"/>
                    </a:cubicBezTo>
                    <a:moveTo>
                      <a:pt x="16200" y="5891"/>
                    </a:moveTo>
                    <a:cubicBezTo>
                      <a:pt x="16471" y="5891"/>
                      <a:pt x="16691" y="6111"/>
                      <a:pt x="16691" y="6382"/>
                    </a:cubicBezTo>
                    <a:cubicBezTo>
                      <a:pt x="16691" y="6653"/>
                      <a:pt x="16471" y="6873"/>
                      <a:pt x="16200" y="6873"/>
                    </a:cubicBezTo>
                    <a:cubicBezTo>
                      <a:pt x="15929" y="6873"/>
                      <a:pt x="15709" y="6653"/>
                      <a:pt x="15709" y="6382"/>
                    </a:cubicBezTo>
                    <a:cubicBezTo>
                      <a:pt x="15709" y="6111"/>
                      <a:pt x="15929" y="5891"/>
                      <a:pt x="16200" y="5891"/>
                    </a:cubicBezTo>
                    <a:moveTo>
                      <a:pt x="16200" y="7855"/>
                    </a:moveTo>
                    <a:cubicBezTo>
                      <a:pt x="17013" y="7855"/>
                      <a:pt x="17673" y="7196"/>
                      <a:pt x="17673" y="6382"/>
                    </a:cubicBezTo>
                    <a:cubicBezTo>
                      <a:pt x="17673" y="5569"/>
                      <a:pt x="17013" y="4909"/>
                      <a:pt x="16200" y="4909"/>
                    </a:cubicBezTo>
                    <a:cubicBezTo>
                      <a:pt x="15387" y="4909"/>
                      <a:pt x="14727" y="5569"/>
                      <a:pt x="14727" y="6382"/>
                    </a:cubicBezTo>
                    <a:cubicBezTo>
                      <a:pt x="14727" y="7196"/>
                      <a:pt x="15387" y="7855"/>
                      <a:pt x="16200" y="7855"/>
                    </a:cubicBezTo>
                    <a:moveTo>
                      <a:pt x="8422" y="8135"/>
                    </a:moveTo>
                    <a:lnTo>
                      <a:pt x="11926" y="11638"/>
                    </a:lnTo>
                    <a:cubicBezTo>
                      <a:pt x="12015" y="11727"/>
                      <a:pt x="12138" y="11782"/>
                      <a:pt x="12273" y="11782"/>
                    </a:cubicBezTo>
                    <a:cubicBezTo>
                      <a:pt x="12408" y="11782"/>
                      <a:pt x="12531" y="11727"/>
                      <a:pt x="12620" y="11638"/>
                    </a:cubicBezTo>
                    <a:lnTo>
                      <a:pt x="14183" y="10075"/>
                    </a:lnTo>
                    <a:lnTo>
                      <a:pt x="16200" y="12764"/>
                    </a:lnTo>
                    <a:lnTo>
                      <a:pt x="5336" y="12764"/>
                    </a:lnTo>
                    <a:cubicBezTo>
                      <a:pt x="5336" y="12764"/>
                      <a:pt x="8422" y="8135"/>
                      <a:pt x="8422" y="8135"/>
                    </a:cubicBezTo>
                    <a:close/>
                    <a:moveTo>
                      <a:pt x="4418" y="13745"/>
                    </a:moveTo>
                    <a:lnTo>
                      <a:pt x="17182" y="13745"/>
                    </a:lnTo>
                    <a:cubicBezTo>
                      <a:pt x="17453" y="13745"/>
                      <a:pt x="17673" y="13526"/>
                      <a:pt x="17673" y="13255"/>
                    </a:cubicBezTo>
                    <a:cubicBezTo>
                      <a:pt x="17673" y="13144"/>
                      <a:pt x="17630" y="13047"/>
                      <a:pt x="17568" y="12965"/>
                    </a:cubicBezTo>
                    <a:lnTo>
                      <a:pt x="17575" y="12960"/>
                    </a:lnTo>
                    <a:lnTo>
                      <a:pt x="14629" y="9033"/>
                    </a:lnTo>
                    <a:lnTo>
                      <a:pt x="14622" y="9038"/>
                    </a:lnTo>
                    <a:cubicBezTo>
                      <a:pt x="14533" y="8919"/>
                      <a:pt x="14397" y="8836"/>
                      <a:pt x="14236" y="8836"/>
                    </a:cubicBezTo>
                    <a:cubicBezTo>
                      <a:pt x="14101" y="8836"/>
                      <a:pt x="13978" y="8891"/>
                      <a:pt x="13889" y="8980"/>
                    </a:cubicBezTo>
                    <a:lnTo>
                      <a:pt x="12273" y="10597"/>
                    </a:lnTo>
                    <a:lnTo>
                      <a:pt x="8693" y="7017"/>
                    </a:lnTo>
                    <a:cubicBezTo>
                      <a:pt x="8604" y="6928"/>
                      <a:pt x="8481" y="6873"/>
                      <a:pt x="8345" y="6873"/>
                    </a:cubicBezTo>
                    <a:cubicBezTo>
                      <a:pt x="8175" y="6873"/>
                      <a:pt x="8033" y="6965"/>
                      <a:pt x="7945" y="7097"/>
                    </a:cubicBezTo>
                    <a:lnTo>
                      <a:pt x="7937" y="7091"/>
                    </a:lnTo>
                    <a:lnTo>
                      <a:pt x="4010" y="12982"/>
                    </a:lnTo>
                    <a:lnTo>
                      <a:pt x="4017" y="12988"/>
                    </a:lnTo>
                    <a:cubicBezTo>
                      <a:pt x="3965" y="13066"/>
                      <a:pt x="3927" y="13154"/>
                      <a:pt x="3927" y="13255"/>
                    </a:cubicBezTo>
                    <a:cubicBezTo>
                      <a:pt x="3927" y="13526"/>
                      <a:pt x="4147" y="13745"/>
                      <a:pt x="4418" y="13745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4387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/>
              </a:p>
            </p:txBody>
          </p:sp>
          <p:cxnSp>
            <p:nvCxnSpPr>
              <p:cNvPr id="23" name="îSļíḍé"/>
              <p:cNvCxnSpPr/>
              <p:nvPr/>
            </p:nvCxnSpPr>
            <p:spPr>
              <a:xfrm>
                <a:off x="7795384" y="3171209"/>
                <a:ext cx="0" cy="498088"/>
              </a:xfrm>
              <a:prstGeom prst="line">
                <a:avLst/>
              </a:prstGeom>
              <a:solidFill>
                <a:schemeClr val="tx2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íślîḑê"/>
              <p:cNvCxnSpPr/>
              <p:nvPr/>
            </p:nvCxnSpPr>
            <p:spPr>
              <a:xfrm>
                <a:off x="4396618" y="3171209"/>
                <a:ext cx="0" cy="498088"/>
              </a:xfrm>
              <a:prstGeom prst="line">
                <a:avLst/>
              </a:prstGeom>
              <a:solidFill>
                <a:schemeClr val="tx2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íṣ1iďê"/>
              <p:cNvGrpSpPr/>
              <p:nvPr/>
            </p:nvGrpSpPr>
            <p:grpSpPr>
              <a:xfrm>
                <a:off x="1144546" y="3991924"/>
                <a:ext cx="3038970" cy="2398682"/>
                <a:chOff x="535727" y="4540564"/>
                <a:chExt cx="3038970" cy="2398682"/>
              </a:xfrm>
            </p:grpSpPr>
            <p:sp>
              <p:nvSpPr>
                <p:cNvPr id="45" name="îsḷiḓé"/>
                <p:cNvSpPr/>
                <p:nvPr/>
              </p:nvSpPr>
              <p:spPr bwMode="auto">
                <a:xfrm>
                  <a:off x="535727" y="4937050"/>
                  <a:ext cx="3038970" cy="20021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二十大专题</a:t>
                  </a:r>
                  <a:endParaRPr lang="zh-CN" altLang="en-US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青年发展</a:t>
                  </a:r>
                  <a:endParaRPr lang="en-US" altLang="zh-CN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献礼建党百年</a:t>
                  </a:r>
                  <a:endParaRPr lang="zh-CN" altLang="en-US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庆祝改革开放</a:t>
                  </a:r>
                  <a:r>
                    <a:rPr lang="en-US" altLang="zh-CN" sz="1600" dirty="0">
                      <a:latin typeface="微软雅黑" panose="020B0503020204020204" charset="-122"/>
                      <a:ea typeface="微软雅黑" panose="020B0503020204020204" charset="-122"/>
                    </a:rPr>
                    <a:t>40</a:t>
                  </a: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周年</a:t>
                  </a:r>
                  <a:endParaRPr lang="en-US" altLang="zh-CN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zh-CN" sz="1600" dirty="0">
                      <a:latin typeface="微软雅黑" panose="020B0503020204020204" charset="-122"/>
                      <a:ea typeface="微软雅黑" panose="020B0503020204020204" charset="-122"/>
                    </a:rPr>
                    <a:t>……</a:t>
                  </a:r>
                  <a:endParaRPr lang="en-US" altLang="zh-CN" sz="12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6" name="ïSlíḓé"/>
                <p:cNvSpPr txBox="1"/>
                <p:nvPr/>
              </p:nvSpPr>
              <p:spPr bwMode="auto">
                <a:xfrm>
                  <a:off x="992251" y="4540564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000" b="1" dirty="0">
                      <a:latin typeface="微软雅黑" panose="020B0503020204020204" charset="-122"/>
                      <a:ea typeface="微软雅黑" panose="020B0503020204020204" charset="-122"/>
                    </a:rPr>
                    <a:t>[ </a:t>
                  </a:r>
                  <a:r>
                    <a:rPr lang="zh-CN" altLang="en-US" sz="2000" b="1" dirty="0">
                      <a:latin typeface="微软雅黑" panose="020B0503020204020204" charset="-122"/>
                      <a:ea typeface="微软雅黑" panose="020B0503020204020204" charset="-122"/>
                    </a:rPr>
                    <a:t>主题出版类 </a:t>
                  </a:r>
                  <a:r>
                    <a:rPr lang="en-US" altLang="zh-CN" sz="2000" b="1" dirty="0">
                      <a:latin typeface="微软雅黑" panose="020B0503020204020204" charset="-122"/>
                      <a:ea typeface="微软雅黑" panose="020B0503020204020204" charset="-122"/>
                    </a:rPr>
                    <a:t>]</a:t>
                  </a:r>
                  <a:endParaRPr lang="en-US" altLang="zh-CN" sz="20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27" name="íSľïḓé"/>
              <p:cNvGrpSpPr/>
              <p:nvPr/>
            </p:nvGrpSpPr>
            <p:grpSpPr>
              <a:xfrm>
                <a:off x="5041967" y="4000813"/>
                <a:ext cx="2108063" cy="1267753"/>
                <a:chOff x="983204" y="4549453"/>
                <a:chExt cx="2108063" cy="1267753"/>
              </a:xfrm>
            </p:grpSpPr>
            <p:sp>
              <p:nvSpPr>
                <p:cNvPr id="43" name="iš1ïďê"/>
                <p:cNvSpPr/>
                <p:nvPr/>
              </p:nvSpPr>
              <p:spPr bwMode="auto">
                <a:xfrm>
                  <a:off x="983204" y="4937051"/>
                  <a:ext cx="2108063" cy="880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中国国家安全</a:t>
                  </a:r>
                  <a:endParaRPr lang="zh-CN" altLang="en-US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数字出版</a:t>
                  </a:r>
                  <a:endParaRPr lang="en-US" altLang="zh-CN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zh-CN" sz="1600" dirty="0">
                      <a:latin typeface="微软雅黑" panose="020B0503020204020204" charset="-122"/>
                      <a:ea typeface="微软雅黑" panose="020B0503020204020204" charset="-122"/>
                    </a:rPr>
                    <a:t>……</a:t>
                  </a:r>
                  <a:endParaRPr lang="en-US" altLang="zh-CN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4" name="iṧ1ide"/>
                <p:cNvSpPr txBox="1"/>
                <p:nvPr/>
              </p:nvSpPr>
              <p:spPr bwMode="auto">
                <a:xfrm>
                  <a:off x="983204" y="4549453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000" b="1" dirty="0">
                      <a:latin typeface="微软雅黑" panose="020B0503020204020204" charset="-122"/>
                      <a:ea typeface="微软雅黑" panose="020B0503020204020204" charset="-122"/>
                    </a:rPr>
                    <a:t>[ </a:t>
                  </a:r>
                  <a:r>
                    <a:rPr lang="zh-CN" altLang="en-US" sz="2000" b="1" dirty="0">
                      <a:latin typeface="微软雅黑" panose="020B0503020204020204" charset="-122"/>
                      <a:ea typeface="微软雅黑" panose="020B0503020204020204" charset="-122"/>
                    </a:rPr>
                    <a:t>学科发展类 </a:t>
                  </a:r>
                  <a:r>
                    <a:rPr lang="en-US" altLang="zh-CN" sz="2000" b="1" dirty="0">
                      <a:latin typeface="微软雅黑" panose="020B0503020204020204" charset="-122"/>
                      <a:ea typeface="微软雅黑" panose="020B0503020204020204" charset="-122"/>
                    </a:rPr>
                    <a:t>]</a:t>
                  </a:r>
                  <a:endParaRPr lang="zh-CN" altLang="en-US" sz="20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36" name="iSḷiḓe"/>
              <p:cNvGrpSpPr/>
              <p:nvPr/>
            </p:nvGrpSpPr>
            <p:grpSpPr>
              <a:xfrm>
                <a:off x="8285832" y="4020476"/>
                <a:ext cx="3038970" cy="2969896"/>
                <a:chOff x="777125" y="4569116"/>
                <a:chExt cx="3038970" cy="2969896"/>
              </a:xfrm>
            </p:grpSpPr>
            <p:sp>
              <p:nvSpPr>
                <p:cNvPr id="39" name="iṡľîḋé"/>
                <p:cNvSpPr/>
                <p:nvPr/>
              </p:nvSpPr>
              <p:spPr bwMode="auto">
                <a:xfrm>
                  <a:off x="1242578" y="4956713"/>
                  <a:ext cx="2108063" cy="25822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数字经济</a:t>
                  </a:r>
                  <a:endParaRPr lang="zh-CN" altLang="en-US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绿色发展</a:t>
                  </a:r>
                  <a:endParaRPr lang="zh-CN" altLang="en-US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1600" dirty="0">
                      <a:latin typeface="微软雅黑" panose="020B0503020204020204" charset="-122"/>
                      <a:ea typeface="微软雅黑" panose="020B0503020204020204" charset="-122"/>
                    </a:rPr>
                    <a:t>中国应急管理</a:t>
                  </a:r>
                  <a:endParaRPr lang="zh-CN" altLang="en-US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zh-CN" sz="1600" dirty="0">
                      <a:latin typeface="微软雅黑" panose="020B0503020204020204" charset="-122"/>
                      <a:ea typeface="微软雅黑" panose="020B0503020204020204" charset="-122"/>
                    </a:rPr>
                    <a:t>……</a:t>
                  </a:r>
                  <a:endParaRPr lang="en-US" altLang="zh-CN" sz="1600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2" name="ïŝlíḍê"/>
                <p:cNvSpPr txBox="1"/>
                <p:nvPr/>
              </p:nvSpPr>
              <p:spPr bwMode="auto">
                <a:xfrm>
                  <a:off x="777125" y="4569116"/>
                  <a:ext cx="3038970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000" b="1" dirty="0">
                      <a:latin typeface="微软雅黑" panose="020B0503020204020204" charset="-122"/>
                      <a:ea typeface="微软雅黑" panose="020B0503020204020204" charset="-122"/>
                    </a:rPr>
                    <a:t>[ </a:t>
                  </a:r>
                  <a:r>
                    <a:rPr lang="zh-CN" altLang="en-US" sz="2000" b="1" dirty="0">
                      <a:latin typeface="微软雅黑" panose="020B0503020204020204" charset="-122"/>
                      <a:ea typeface="微软雅黑" panose="020B0503020204020204" charset="-122"/>
                    </a:rPr>
                    <a:t>学术前沿和政策热点类 </a:t>
                  </a:r>
                  <a:r>
                    <a:rPr lang="en-US" altLang="zh-CN" sz="2000" b="1" dirty="0">
                      <a:latin typeface="微软雅黑" panose="020B0503020204020204" charset="-122"/>
                      <a:ea typeface="微软雅黑" panose="020B0503020204020204" charset="-122"/>
                    </a:rPr>
                    <a:t>]</a:t>
                  </a:r>
                  <a:endParaRPr lang="en-US" altLang="zh-CN" sz="2000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"/>
          <a:srcRect t="18335"/>
          <a:stretch>
            <a:fillRect/>
          </a:stretch>
        </p:blipFill>
        <p:spPr>
          <a:xfrm>
            <a:off x="386590" y="5325645"/>
            <a:ext cx="3596005" cy="1030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59" y="5329566"/>
            <a:ext cx="3948068" cy="58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391" y="5325645"/>
            <a:ext cx="3038971" cy="616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960" y="6068342"/>
            <a:ext cx="5183330" cy="549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30295" y="4559935"/>
            <a:ext cx="5596890" cy="612775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1040130" y="1214120"/>
            <a:ext cx="63169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关注经济社会要事趣事，聚焦学术舆论热点</a:t>
            </a:r>
            <a:endParaRPr lang="zh-CN" altLang="en-US" sz="24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rcRect r="53918" b="69378"/>
          <a:stretch>
            <a:fillRect/>
          </a:stretch>
        </p:blipFill>
        <p:spPr>
          <a:xfrm>
            <a:off x="4436745" y="2112645"/>
            <a:ext cx="3084195" cy="1395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rcRect l="51114" t="32859" b="34444"/>
          <a:stretch>
            <a:fillRect/>
          </a:stretch>
        </p:blipFill>
        <p:spPr>
          <a:xfrm>
            <a:off x="1973580" y="3609975"/>
            <a:ext cx="3107690" cy="1415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9280" y="5142230"/>
            <a:ext cx="2459990" cy="1042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6605" y="4683125"/>
            <a:ext cx="2837180" cy="1285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16925" y="3621405"/>
            <a:ext cx="2209800" cy="988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剪去单角的矩形 1"/>
          <p:cNvSpPr/>
          <p:nvPr/>
        </p:nvSpPr>
        <p:spPr>
          <a:xfrm flipV="1">
            <a:off x="0" y="398780"/>
            <a:ext cx="245618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255" y="419100"/>
            <a:ext cx="27743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03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聚焦热点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180" y="5147945"/>
            <a:ext cx="3113405" cy="1030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030" y="3609975"/>
            <a:ext cx="3157855" cy="1414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94970" y="2068830"/>
            <a:ext cx="3909695" cy="1466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53020" y="1383030"/>
            <a:ext cx="4037330" cy="2103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2" name="文本框 22"/>
          <p:cNvSpPr txBox="1"/>
          <p:nvPr/>
        </p:nvSpPr>
        <p:spPr>
          <a:xfrm>
            <a:off x="2930525" y="413703"/>
            <a:ext cx="609600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目   录</a:t>
            </a:r>
            <a:endParaRPr lang="zh-CN" altLang="en-US" sz="4800" b="1" dirty="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6173" name="文本框 32"/>
          <p:cNvSpPr txBox="1"/>
          <p:nvPr/>
        </p:nvSpPr>
        <p:spPr>
          <a:xfrm>
            <a:off x="2960688" y="1194753"/>
            <a:ext cx="60960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32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CONTENTS</a:t>
            </a:r>
            <a:endParaRPr lang="zh-CN" altLang="en-US" sz="3200" dirty="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6174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602663" y="-50800"/>
            <a:ext cx="3440112" cy="100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007360" y="2299970"/>
            <a:ext cx="7332980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方正中雅宋_GBK" panose="02000000000000000000" charset="-122"/>
              </a:rPr>
              <a:t>关注中国，深耕学术，聚焦热点</a:t>
            </a:r>
            <a:endParaRPr lang="zh-CN" altLang="en-US" sz="2800" b="1" dirty="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cs typeface="宋体" panose="02010600030101010101" pitchFamily="2" charset="-122"/>
              <a:sym typeface="方正中雅宋_GBK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方正中雅宋_GBK" panose="02000000000000000000" charset="-122"/>
              </a:rPr>
              <a:t>       ——</a:t>
            </a:r>
            <a:r>
              <a:rPr lang="zh-CN" altLang="en-US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方正中雅宋_GBK" panose="02000000000000000000" charset="-122"/>
              </a:rPr>
              <a:t>社科文献系列</a:t>
            </a:r>
            <a:r>
              <a:rPr lang="zh-CN" altLang="en-US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方正中雅宋_GBK" panose="02000000000000000000" charset="-122"/>
              </a:rPr>
              <a:t>数据库，其实就在你身边</a:t>
            </a:r>
            <a:endParaRPr lang="zh-CN" altLang="en-US" sz="2400" dirty="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cs typeface="宋体" panose="02010600030101010101" pitchFamily="2" charset="-122"/>
              <a:sym typeface="方正中雅宋_GBK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77515" y="4169410"/>
            <a:ext cx="7981950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方正中雅宋_GBK" panose="02000000000000000000" charset="-122"/>
              </a:rPr>
              <a:t>选题？文献综述？开题报告？</a:t>
            </a:r>
            <a:r>
              <a:rPr lang="en-US" altLang="zh-CN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方正中雅宋_GBK" panose="02000000000000000000" charset="-122"/>
              </a:rPr>
              <a:t>      </a:t>
            </a:r>
            <a:endParaRPr lang="en-US" altLang="zh-CN" sz="2400" dirty="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cs typeface="宋体" panose="02010600030101010101" pitchFamily="2" charset="-122"/>
              <a:sym typeface="方正中雅宋_GBK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       </a:t>
            </a:r>
            <a:r>
              <a:rPr lang="en-US" altLang="zh-CN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方正中雅宋_GBK" panose="02000000000000000000" charset="-122"/>
              </a:rPr>
              <a:t>——</a:t>
            </a:r>
            <a:r>
              <a:rPr lang="zh-CN" altLang="en-US" sz="240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方正中雅宋_GBK" panose="02000000000000000000" charset="-122"/>
              </a:rPr>
              <a:t>社科文献系列数据库与你一起玩转论文写作</a:t>
            </a:r>
            <a:endParaRPr lang="zh-CN" altLang="en-US" sz="2400" dirty="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cs typeface="宋体" panose="02010600030101010101" pitchFamily="2" charset="-122"/>
              <a:sym typeface="方正中雅宋_GBK" panose="02000000000000000000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903730" y="4224020"/>
            <a:ext cx="832485" cy="832485"/>
          </a:xfrm>
          <a:prstGeom prst="ellipse">
            <a:avLst/>
          </a:prstGeom>
          <a:solidFill>
            <a:srgbClr val="182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934210" y="2339975"/>
            <a:ext cx="832485" cy="832485"/>
          </a:xfrm>
          <a:prstGeom prst="ellipse">
            <a:avLst/>
          </a:prstGeom>
          <a:solidFill>
            <a:srgbClr val="182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80260" y="4292600"/>
            <a:ext cx="2323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2</a:t>
            </a:r>
            <a:endParaRPr lang="en-US" altLang="zh-CN" sz="4000" b="1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6135" y="2413000"/>
            <a:ext cx="2323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1</a:t>
            </a:r>
            <a:endParaRPr lang="en-US" altLang="zh-CN" sz="4000" b="1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</p:spTree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602663" y="-50800"/>
            <a:ext cx="3440112" cy="100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任意多边形 40"/>
          <p:cNvSpPr/>
          <p:nvPr/>
        </p:nvSpPr>
        <p:spPr>
          <a:xfrm flipH="1" flipV="1">
            <a:off x="1587500" y="1760538"/>
            <a:ext cx="10367963" cy="3898900"/>
          </a:xfrm>
          <a:custGeom>
            <a:avLst/>
            <a:gdLst>
              <a:gd name="connsiteX0" fmla="*/ 0 w 20"/>
              <a:gd name="connsiteY0" fmla="*/ 2 h 20"/>
              <a:gd name="connsiteX1" fmla="*/ 5 w 20"/>
              <a:gd name="connsiteY1" fmla="*/ 4 h 20"/>
              <a:gd name="connsiteX2" fmla="*/ 10 w 20"/>
              <a:gd name="connsiteY2" fmla="*/ 2 h 20"/>
              <a:gd name="connsiteX3" fmla="*/ 14 w 20"/>
              <a:gd name="connsiteY3" fmla="*/ 0 h 20"/>
              <a:gd name="connsiteX4" fmla="*/ 16 w 20"/>
              <a:gd name="connsiteY4" fmla="*/ 0 h 20"/>
              <a:gd name="connsiteX5" fmla="*/ 20 w 20"/>
              <a:gd name="connsiteY5" fmla="*/ 2 h 20"/>
              <a:gd name="connsiteX6" fmla="*/ 20 w 20"/>
              <a:gd name="connsiteY6" fmla="*/ 18 h 20"/>
              <a:gd name="connsiteX7" fmla="*/ 15 w 20"/>
              <a:gd name="connsiteY7" fmla="*/ 16 h 20"/>
              <a:gd name="connsiteX8" fmla="*/ 10 w 20"/>
              <a:gd name="connsiteY8" fmla="*/ 18 h 20"/>
              <a:gd name="connsiteX9" fmla="*/ 6 w 20"/>
              <a:gd name="connsiteY9" fmla="*/ 20 h 20"/>
              <a:gd name="connsiteX10" fmla="*/ 4 w 20"/>
              <a:gd name="connsiteY10" fmla="*/ 20 h 20"/>
              <a:gd name="connsiteX11" fmla="*/ 0 w 20"/>
              <a:gd name="connsiteY11" fmla="*/ 18 h 20"/>
              <a:gd name="connsiteX12" fmla="*/ 0 w 20"/>
              <a:gd name="connsiteY12" fmla="*/ 2 h 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" h="20">
                <a:moveTo>
                  <a:pt x="0" y="2"/>
                </a:moveTo>
                <a:cubicBezTo>
                  <a:pt x="0" y="3"/>
                  <a:pt x="2" y="4"/>
                  <a:pt x="5" y="4"/>
                </a:cubicBezTo>
                <a:cubicBezTo>
                  <a:pt x="8" y="4"/>
                  <a:pt x="10" y="3"/>
                  <a:pt x="10" y="2"/>
                </a:cubicBezTo>
                <a:cubicBezTo>
                  <a:pt x="10" y="1"/>
                  <a:pt x="12" y="0"/>
                  <a:pt x="14" y="0"/>
                </a:cubicBezTo>
                <a:lnTo>
                  <a:pt x="16" y="0"/>
                </a:lnTo>
                <a:cubicBezTo>
                  <a:pt x="18" y="0"/>
                  <a:pt x="20" y="1"/>
                  <a:pt x="20" y="2"/>
                </a:cubicBezTo>
                <a:lnTo>
                  <a:pt x="20" y="18"/>
                </a:lnTo>
                <a:cubicBezTo>
                  <a:pt x="20" y="17"/>
                  <a:pt x="18" y="16"/>
                  <a:pt x="15" y="16"/>
                </a:cubicBezTo>
                <a:cubicBezTo>
                  <a:pt x="12" y="16"/>
                  <a:pt x="10" y="17"/>
                  <a:pt x="10" y="18"/>
                </a:cubicBezTo>
                <a:cubicBezTo>
                  <a:pt x="10" y="19"/>
                  <a:pt x="8" y="20"/>
                  <a:pt x="6" y="20"/>
                </a:cubicBezTo>
                <a:lnTo>
                  <a:pt x="4" y="20"/>
                </a:lnTo>
                <a:cubicBezTo>
                  <a:pt x="2" y="20"/>
                  <a:pt x="0" y="19"/>
                  <a:pt x="0" y="18"/>
                </a:cubicBezTo>
                <a:lnTo>
                  <a:pt x="0" y="2"/>
                </a:lnTo>
                <a:close/>
              </a:path>
            </a:pathLst>
          </a:custGeom>
          <a:solidFill>
            <a:srgbClr val="15208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文本框 37"/>
          <p:cNvSpPr txBox="1"/>
          <p:nvPr/>
        </p:nvSpPr>
        <p:spPr>
          <a:xfrm>
            <a:off x="2060258" y="2868613"/>
            <a:ext cx="6134735" cy="26149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选题？文献综述？开题报告？</a:t>
            </a:r>
            <a:endParaRPr lang="zh-CN" altLang="en-US" sz="3600" b="1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440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       </a:t>
            </a:r>
            <a:endParaRPr lang="zh-CN" altLang="en-US" sz="440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cs typeface="宋体" panose="02010600030101010101" pitchFamily="2" charset="-122"/>
              <a:sym typeface="+mn-ea"/>
            </a:endParaRPr>
          </a:p>
          <a:p>
            <a:endParaRPr lang="zh-CN" altLang="en-US" sz="4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269" name="矩形 51"/>
          <p:cNvSpPr/>
          <p:nvPr/>
        </p:nvSpPr>
        <p:spPr>
          <a:xfrm>
            <a:off x="3790633" y="3892550"/>
            <a:ext cx="7091680" cy="11372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en-US" altLang="zh-CN" sz="3200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皮书数据库与你一起玩转论文写作</a:t>
            </a:r>
            <a:endParaRPr lang="zh-CN" altLang="en-US" sz="3600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zh-CN" altLang="en-US" sz="3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46088" y="2184400"/>
            <a:ext cx="963613" cy="3140075"/>
          </a:xfrm>
          <a:custGeom>
            <a:avLst/>
            <a:gdLst/>
            <a:ahLst/>
            <a:cxnLst/>
            <a:rect l="l" t="t" r="r" b="b"/>
            <a:pathLst>
              <a:path w="720000" h="2520000">
                <a:moveTo>
                  <a:pt x="291693" y="109264"/>
                </a:moveTo>
                <a:cubicBezTo>
                  <a:pt x="249835" y="109264"/>
                  <a:pt x="211000" y="117403"/>
                  <a:pt x="175188" y="133681"/>
                </a:cubicBezTo>
                <a:cubicBezTo>
                  <a:pt x="139377" y="149959"/>
                  <a:pt x="94496" y="181818"/>
                  <a:pt x="40545" y="229257"/>
                </a:cubicBezTo>
                <a:lnTo>
                  <a:pt x="40545" y="525053"/>
                </a:lnTo>
                <a:cubicBezTo>
                  <a:pt x="85194" y="476683"/>
                  <a:pt x="134028" y="452499"/>
                  <a:pt x="187048" y="452499"/>
                </a:cubicBezTo>
                <a:cubicBezTo>
                  <a:pt x="227976" y="452499"/>
                  <a:pt x="262392" y="470870"/>
                  <a:pt x="290298" y="507612"/>
                </a:cubicBezTo>
                <a:cubicBezTo>
                  <a:pt x="318203" y="544354"/>
                  <a:pt x="332156" y="607838"/>
                  <a:pt x="332156" y="698065"/>
                </a:cubicBezTo>
                <a:cubicBezTo>
                  <a:pt x="332156" y="837592"/>
                  <a:pt x="309831" y="1048276"/>
                  <a:pt x="265183" y="1330120"/>
                </a:cubicBezTo>
                <a:cubicBezTo>
                  <a:pt x="207512" y="1699399"/>
                  <a:pt x="132633" y="2056587"/>
                  <a:pt x="40545" y="2401682"/>
                </a:cubicBezTo>
                <a:lnTo>
                  <a:pt x="669809" y="2401682"/>
                </a:lnTo>
                <a:lnTo>
                  <a:pt x="669809" y="2100305"/>
                </a:lnTo>
                <a:lnTo>
                  <a:pt x="425638" y="2100305"/>
                </a:lnTo>
                <a:cubicBezTo>
                  <a:pt x="512145" y="1705911"/>
                  <a:pt x="572141" y="1392441"/>
                  <a:pt x="605627" y="1159898"/>
                </a:cubicBezTo>
                <a:cubicBezTo>
                  <a:pt x="634463" y="960840"/>
                  <a:pt x="648880" y="790153"/>
                  <a:pt x="648880" y="647836"/>
                </a:cubicBezTo>
                <a:cubicBezTo>
                  <a:pt x="648880" y="457150"/>
                  <a:pt x="614696" y="319716"/>
                  <a:pt x="546328" y="235535"/>
                </a:cubicBezTo>
                <a:cubicBezTo>
                  <a:pt x="477961" y="151354"/>
                  <a:pt x="393082" y="109264"/>
                  <a:pt x="291693" y="109264"/>
                </a:cubicBezTo>
                <a:close/>
                <a:moveTo>
                  <a:pt x="0" y="0"/>
                </a:moveTo>
                <a:lnTo>
                  <a:pt x="720000" y="0"/>
                </a:lnTo>
                <a:lnTo>
                  <a:pt x="7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15208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6995" y="4371975"/>
            <a:ext cx="12381865" cy="786130"/>
          </a:xfrm>
          <a:prstGeom prst="rect">
            <a:avLst/>
          </a:prstGeom>
          <a:solidFill>
            <a:srgbClr val="182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0710" y="4284980"/>
            <a:ext cx="2524125" cy="952500"/>
          </a:xfrm>
          <a:prstGeom prst="rect">
            <a:avLst/>
          </a:prstGeom>
          <a:solidFill>
            <a:srgbClr val="F2F2F3"/>
          </a:solidFill>
          <a:ln>
            <a:solidFill>
              <a:srgbClr val="182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704715" y="4288790"/>
            <a:ext cx="2524125" cy="952500"/>
          </a:xfrm>
          <a:prstGeom prst="rect">
            <a:avLst/>
          </a:prstGeom>
          <a:solidFill>
            <a:srgbClr val="F2F2F3"/>
          </a:solidFill>
          <a:ln>
            <a:solidFill>
              <a:srgbClr val="182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67470" y="4284980"/>
            <a:ext cx="2524125" cy="952500"/>
          </a:xfrm>
          <a:prstGeom prst="rect">
            <a:avLst/>
          </a:prstGeom>
          <a:solidFill>
            <a:srgbClr val="F2F2F3"/>
          </a:solidFill>
          <a:ln>
            <a:solidFill>
              <a:srgbClr val="182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0565" y="4535170"/>
            <a:ext cx="2174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找准选题</a:t>
            </a:r>
            <a:endParaRPr lang="zh-CN" altLang="en-US" sz="2400" b="1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79340" y="4535170"/>
            <a:ext cx="2174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选题论证</a:t>
            </a:r>
            <a:endParaRPr lang="zh-CN" altLang="en-US" sz="2400" b="1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38920" y="4535170"/>
            <a:ext cx="2174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开题报告</a:t>
            </a:r>
            <a:endParaRPr lang="zh-CN" altLang="en-US" sz="2400" b="1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04770" y="1449070"/>
            <a:ext cx="69291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>
                <a:solidFill>
                  <a:srgbClr val="182286"/>
                </a:solidFill>
                <a:latin typeface="方正兰亭黑简体" panose="02000000000000000000" charset="-122"/>
                <a:ea typeface="方正兰亭黑简体" panose="02000000000000000000" charset="-122"/>
              </a:rPr>
              <a:t>如何用皮书数据库完成论文写作的其中三个步骤？</a:t>
            </a:r>
            <a:endParaRPr lang="zh-CN" altLang="en-US" sz="3600">
              <a:solidFill>
                <a:srgbClr val="C00000"/>
              </a:solidFill>
              <a:latin typeface="方正兰亭黑简体" panose="02000000000000000000" charset="-122"/>
              <a:ea typeface="方正兰亭黑简体" panose="02000000000000000000" charset="-122"/>
            </a:endParaRPr>
          </a:p>
          <a:p>
            <a:pPr algn="ctr"/>
            <a:endParaRPr lang="zh-CN" altLang="en-US" sz="3600">
              <a:solidFill>
                <a:srgbClr val="C00000"/>
              </a:solidFill>
              <a:latin typeface="方正兰亭黑简体" panose="02000000000000000000" charset="-122"/>
              <a:ea typeface="方正兰亭黑简体" panose="02000000000000000000" charset="-122"/>
            </a:endParaRPr>
          </a:p>
        </p:txBody>
      </p:sp>
    </p:spTree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单角的矩形 48"/>
          <p:cNvSpPr/>
          <p:nvPr/>
        </p:nvSpPr>
        <p:spPr>
          <a:xfrm flipV="1">
            <a:off x="0" y="398780"/>
            <a:ext cx="234886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889" y="431800"/>
            <a:ext cx="7741921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01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找准选题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  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中雅宋_GBK" panose="02000000000000000000" charset="-122"/>
              <a:ea typeface="方正中雅宋_GBK" panose="02000000000000000000" charset="-122"/>
              <a:cs typeface="+mn-cs"/>
              <a:sym typeface="方正中雅宋_GBK" panose="02000000000000000000" charset="-122"/>
            </a:endParaRPr>
          </a:p>
        </p:txBody>
      </p:sp>
      <p:pic>
        <p:nvPicPr>
          <p:cNvPr id="8" name="图片 21" descr="c97c772ba90eba73870b6e3c020620c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9225" y="1365250"/>
            <a:ext cx="6487795" cy="431673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07080" y="4822825"/>
            <a:ext cx="4953000" cy="74993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852805" y="3194685"/>
            <a:ext cx="3291205" cy="633730"/>
          </a:xfrm>
          <a:prstGeom prst="rect">
            <a:avLst/>
          </a:prstGeom>
          <a:noFill/>
          <a:ln>
            <a:solidFill>
              <a:srgbClr val="18228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DCD5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38225" y="3282950"/>
            <a:ext cx="2890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找选题的三条路径</a:t>
            </a:r>
            <a:endParaRPr lang="zh-CN" altLang="en-US" sz="240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32350" y="4203700"/>
            <a:ext cx="2132965" cy="725805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社会热点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32350" y="3126740"/>
            <a:ext cx="2132330" cy="725805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学术前沿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32350" y="2051050"/>
            <a:ext cx="2132330" cy="725805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中国发展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7421880" y="3194685"/>
            <a:ext cx="820420" cy="596265"/>
          </a:xfrm>
          <a:prstGeom prst="rightArrow">
            <a:avLst/>
          </a:prstGeom>
          <a:solidFill>
            <a:srgbClr val="182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/>
          <a:srcRect r="2048"/>
          <a:stretch>
            <a:fillRect/>
          </a:stretch>
        </p:blipFill>
        <p:spPr>
          <a:xfrm>
            <a:off x="8621395" y="2936875"/>
            <a:ext cx="2611755" cy="1104900"/>
          </a:xfrm>
          <a:prstGeom prst="rect">
            <a:avLst/>
          </a:prstGeom>
          <a:ln>
            <a:solidFill>
              <a:srgbClr val="1822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剪去单角的矩形 48"/>
          <p:cNvSpPr/>
          <p:nvPr/>
        </p:nvSpPr>
        <p:spPr>
          <a:xfrm flipV="1">
            <a:off x="0" y="398780"/>
            <a:ext cx="234886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889" y="431800"/>
            <a:ext cx="7741921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01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找准选题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  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中雅宋_GBK" panose="02000000000000000000" charset="-122"/>
              <a:ea typeface="方正中雅宋_GBK" panose="02000000000000000000" charset="-122"/>
              <a:cs typeface="+mn-cs"/>
              <a:sym typeface="方正中雅宋_GBK" panose="02000000000000000000" charset="-122"/>
            </a:endParaRPr>
          </a:p>
        </p:txBody>
      </p:sp>
    </p:spTree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单角的矩形 48"/>
          <p:cNvSpPr/>
          <p:nvPr/>
        </p:nvSpPr>
        <p:spPr>
          <a:xfrm flipV="1">
            <a:off x="0" y="398780"/>
            <a:ext cx="234886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889" y="431800"/>
            <a:ext cx="7741921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01 </a:t>
            </a:r>
            <a:r>
              <a:rPr kumimoji="0" lang="zh-CN" altLang="en-US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找准选题</a:t>
            </a:r>
            <a:r>
              <a:rPr kumimoji="0" lang="en-US" altLang="zh-CN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   </a:t>
            </a:r>
            <a:r>
              <a:rPr kumimoji="0" lang="zh-CN" altLang="en-US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</a:t>
            </a:r>
            <a:endParaRPr kumimoji="0" lang="zh-CN" altLang="en-US" sz="2600" b="1" kern="1200" cap="none" spc="0" normalizeH="0" baseline="0" noProof="0" dirty="0">
              <a:solidFill>
                <a:prstClr val="white"/>
              </a:solidFill>
              <a:latin typeface="方正中雅宋_GBK" panose="02000000000000000000" charset="-122"/>
              <a:ea typeface="方正中雅宋_GBK" panose="02000000000000000000" charset="-122"/>
              <a:cs typeface="+mn-cs"/>
              <a:sym typeface="方正中雅宋_GBK" panose="02000000000000000000" charset="-122"/>
            </a:endParaRPr>
          </a:p>
        </p:txBody>
      </p:sp>
      <p:pic>
        <p:nvPicPr>
          <p:cNvPr id="4" name="图片 7" descr="IMG_2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6875" y="619432"/>
            <a:ext cx="4320957" cy="61497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663700" y="3266440"/>
            <a:ext cx="30066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</a:rPr>
              <a:t>最常用的功能：检索</a:t>
            </a:r>
            <a:endParaRPr lang="zh-CN" altLang="en-US" sz="24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单角的矩形 48"/>
          <p:cNvSpPr/>
          <p:nvPr/>
        </p:nvSpPr>
        <p:spPr>
          <a:xfrm flipV="1">
            <a:off x="0" y="398780"/>
            <a:ext cx="234886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2213" y="923290"/>
            <a:ext cx="6886575" cy="1104900"/>
          </a:xfrm>
          <a:prstGeom prst="rect">
            <a:avLst/>
          </a:prstGeom>
          <a:ln>
            <a:solidFill>
              <a:srgbClr val="1C289C"/>
            </a:solidFill>
          </a:ln>
        </p:spPr>
      </p:pic>
      <p:sp>
        <p:nvSpPr>
          <p:cNvPr id="4" name="TextBox 37"/>
          <p:cNvSpPr txBox="1"/>
          <p:nvPr/>
        </p:nvSpPr>
        <p:spPr>
          <a:xfrm>
            <a:off x="135889" y="431800"/>
            <a:ext cx="7741921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01 </a:t>
            </a:r>
            <a:r>
              <a:rPr kumimoji="0" lang="zh-CN" altLang="en-US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找准选题</a:t>
            </a:r>
            <a:r>
              <a:rPr kumimoji="0" lang="en-US" altLang="zh-CN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   </a:t>
            </a:r>
            <a:r>
              <a:rPr kumimoji="0" lang="zh-CN" altLang="en-US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</a:t>
            </a:r>
            <a:endParaRPr kumimoji="0" lang="zh-CN" altLang="en-US" sz="2600" b="1" kern="1200" cap="none" spc="0" normalizeH="0" baseline="0" noProof="0" dirty="0">
              <a:solidFill>
                <a:prstClr val="white"/>
              </a:solidFill>
              <a:latin typeface="方正中雅宋_GBK" panose="02000000000000000000" charset="-122"/>
              <a:ea typeface="方正中雅宋_GBK" panose="02000000000000000000" charset="-122"/>
              <a:cs typeface="+mn-cs"/>
              <a:sym typeface="方正中雅宋_GBK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213" y="2189092"/>
            <a:ext cx="5600065" cy="3883660"/>
          </a:xfrm>
          <a:prstGeom prst="rect">
            <a:avLst/>
          </a:prstGeom>
          <a:ln>
            <a:solidFill>
              <a:srgbClr val="1C289C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831" y="431800"/>
            <a:ext cx="6948683" cy="6077155"/>
          </a:xfrm>
          <a:prstGeom prst="rect">
            <a:avLst/>
          </a:prstGeom>
          <a:ln>
            <a:solidFill>
              <a:srgbClr val="1C289C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61712" y="3269697"/>
            <a:ext cx="3662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</a:rPr>
              <a:t>最独特的功能：皮书分类</a:t>
            </a:r>
            <a:endParaRPr lang="zh-CN" altLang="en-US" sz="24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61645" y="2261870"/>
            <a:ext cx="5059680" cy="3266440"/>
          </a:xfrm>
          <a:prstGeom prst="rect">
            <a:avLst/>
          </a:prstGeom>
          <a:noFill/>
          <a:ln>
            <a:solidFill>
              <a:srgbClr val="182286"/>
            </a:solidFill>
          </a:ln>
          <a:extLst>
            <a:ext uri="{909E8E84-426E-40DD-AFC4-6F175D3DCCD1}">
              <a14:hiddenFill xmlns:a14="http://schemas.microsoft.com/office/drawing/2010/main">
                <a:blipFill>
                  <a:blip r:embed="rId1"/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720090" y="2745740"/>
            <a:ext cx="4606925" cy="29211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方正中雅宋_GBK" panose="02000000000000000000" charset="-122"/>
              </a:rPr>
              <a:t>数据库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方正中雅宋_GBK" panose="02000000000000000000" charset="-122"/>
              </a:rPr>
              <a:t>联想推荐、分类导航功能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方正中雅宋_GBK" panose="02000000000000000000" charset="-122"/>
              </a:rPr>
              <a:t>可提供参考。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方正中雅宋_GBK" panose="02000000000000000000" charset="-122"/>
            </a:endParaRPr>
          </a:p>
          <a:p>
            <a:pPr algn="l">
              <a:lnSpc>
                <a:spcPct val="150000"/>
              </a:lnSpc>
              <a:spcBef>
                <a:spcPts val="1200"/>
              </a:spcBef>
            </a:pP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方正中雅宋_GBK" panose="02000000000000000000" charset="-122"/>
              </a:rPr>
              <a:t>数据库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分维度展示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方正中雅宋_GBK" panose="02000000000000000000" charset="-122"/>
              </a:rPr>
              <a:t>检索结果功能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方正中雅宋_GBK" panose="02000000000000000000" charset="-122"/>
              </a:rPr>
              <a:t>，可更全面地了解：哪些学者研究了同类主题？研究情况如何？有哪些重要观点？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方正中雅宋_GBK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8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方正中雅宋_GBK" panose="020000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5655" y="1780540"/>
            <a:ext cx="4476115" cy="633730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56895" y="1780540"/>
            <a:ext cx="504825" cy="648970"/>
            <a:chOff x="2112" y="2393"/>
            <a:chExt cx="750" cy="964"/>
          </a:xfrm>
        </p:grpSpPr>
        <p:sp>
          <p:nvSpPr>
            <p:cNvPr id="218" name=" 218"/>
            <p:cNvSpPr/>
            <p:nvPr/>
          </p:nvSpPr>
          <p:spPr>
            <a:xfrm>
              <a:off x="2112" y="2393"/>
              <a:ext cx="750" cy="964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182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299" y="2559"/>
              <a:ext cx="375" cy="375"/>
            </a:xfrm>
            <a:prstGeom prst="ellipse">
              <a:avLst/>
            </a:prstGeom>
            <a:solidFill>
              <a:srgbClr val="F4F5F5"/>
            </a:solidFill>
            <a:ln>
              <a:solidFill>
                <a:srgbClr val="1822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078230" y="1780540"/>
            <a:ext cx="41935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000" b="1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如何用皮书数据库做选题参考？</a:t>
            </a:r>
            <a:endParaRPr lang="zh-CN" altLang="en-US" sz="2000" b="1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6" name="剪去单角的矩形 48"/>
          <p:cNvSpPr/>
          <p:nvPr/>
        </p:nvSpPr>
        <p:spPr>
          <a:xfrm flipV="1">
            <a:off x="0" y="398780"/>
            <a:ext cx="234886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37"/>
          <p:cNvSpPr txBox="1"/>
          <p:nvPr/>
        </p:nvSpPr>
        <p:spPr>
          <a:xfrm>
            <a:off x="135889" y="431800"/>
            <a:ext cx="7741921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01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找准选题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  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中雅宋_GBK" panose="02000000000000000000" charset="-122"/>
              <a:ea typeface="方正中雅宋_GBK" panose="02000000000000000000" charset="-122"/>
              <a:cs typeface="+mn-cs"/>
              <a:sym typeface="方正中雅宋_GBK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9873"/>
          <a:stretch>
            <a:fillRect/>
          </a:stretch>
        </p:blipFill>
        <p:spPr>
          <a:xfrm>
            <a:off x="7877810" y="160020"/>
            <a:ext cx="3991610" cy="2668905"/>
          </a:xfrm>
          <a:prstGeom prst="rect">
            <a:avLst/>
          </a:prstGeom>
          <a:ln>
            <a:solidFill>
              <a:srgbClr val="18228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965" y="2026285"/>
            <a:ext cx="4153535" cy="4644390"/>
          </a:xfrm>
          <a:prstGeom prst="rect">
            <a:avLst/>
          </a:prstGeom>
          <a:ln>
            <a:solidFill>
              <a:srgbClr val="182286"/>
            </a:solidFill>
          </a:ln>
        </p:spPr>
      </p:pic>
    </p:spTree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-351155" y="2713990"/>
            <a:ext cx="13548360" cy="3393440"/>
          </a:xfrm>
          <a:prstGeom prst="rect">
            <a:avLst/>
          </a:prstGeom>
          <a:solidFill>
            <a:srgbClr val="182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剪去单角的矩形 48"/>
          <p:cNvSpPr/>
          <p:nvPr/>
        </p:nvSpPr>
        <p:spPr>
          <a:xfrm flipV="1">
            <a:off x="0" y="398780"/>
            <a:ext cx="234886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889" y="431800"/>
            <a:ext cx="7741921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01 </a:t>
            </a:r>
            <a:r>
              <a:rPr kumimoji="0" lang="zh-CN" altLang="en-US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找准选题</a:t>
            </a:r>
            <a:r>
              <a:rPr kumimoji="0" lang="en-US" altLang="zh-CN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   </a:t>
            </a:r>
            <a:r>
              <a:rPr kumimoji="0" lang="zh-CN" altLang="en-US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</a:t>
            </a:r>
            <a:endParaRPr kumimoji="0" lang="zh-CN" altLang="en-US" sz="2600" b="1" kern="1200" cap="none" spc="0" normalizeH="0" baseline="0" noProof="0" dirty="0">
              <a:solidFill>
                <a:prstClr val="white"/>
              </a:solidFill>
              <a:latin typeface="方正中雅宋_GBK" panose="02000000000000000000" charset="-122"/>
              <a:ea typeface="方正中雅宋_GBK" panose="02000000000000000000" charset="-122"/>
              <a:cs typeface="+mn-cs"/>
              <a:sym typeface="方正中雅宋_GBK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82265" y="1311910"/>
            <a:ext cx="7475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</a:rPr>
              <a:t>其他</a:t>
            </a:r>
            <a:r>
              <a:rPr lang="zh-CN" altLang="en-US" sz="240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</a:rPr>
              <a:t>选择：聚合主题资源建设的子库、专题库</a:t>
            </a:r>
            <a:endParaRPr lang="zh-CN" altLang="en-US" sz="240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0" y="3326765"/>
            <a:ext cx="5385435" cy="19932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15" y="2129790"/>
            <a:ext cx="4356735" cy="4387215"/>
          </a:xfrm>
          <a:prstGeom prst="rect">
            <a:avLst/>
          </a:prstGeom>
          <a:ln>
            <a:solidFill>
              <a:srgbClr val="182286"/>
            </a:solidFill>
          </a:ln>
        </p:spPr>
      </p:pic>
    </p:spTree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35" y="1762125"/>
            <a:ext cx="12192635" cy="3481705"/>
          </a:xfrm>
          <a:prstGeom prst="rect">
            <a:avLst/>
          </a:prstGeom>
          <a:solidFill>
            <a:srgbClr val="1C28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剪去单角的矩形 48"/>
          <p:cNvSpPr/>
          <p:nvPr/>
        </p:nvSpPr>
        <p:spPr>
          <a:xfrm flipV="1">
            <a:off x="0" y="398780"/>
            <a:ext cx="234886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889" y="431800"/>
            <a:ext cx="7741921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01 </a:t>
            </a:r>
            <a:r>
              <a:rPr kumimoji="0" lang="zh-CN" altLang="en-US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找准选题</a:t>
            </a:r>
            <a:r>
              <a:rPr kumimoji="0" lang="en-US" altLang="zh-CN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   </a:t>
            </a:r>
            <a:r>
              <a:rPr kumimoji="0" lang="zh-CN" altLang="en-US" sz="2600" b="1" kern="1200" cap="none" spc="0" normalizeH="0" baseline="0" noProof="0" dirty="0">
                <a:solidFill>
                  <a:prstClr val="white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 </a:t>
            </a:r>
            <a:endParaRPr kumimoji="0" lang="zh-CN" altLang="en-US" sz="2600" b="1" kern="1200" cap="none" spc="0" normalizeH="0" baseline="0" noProof="0" dirty="0">
              <a:solidFill>
                <a:prstClr val="white"/>
              </a:solidFill>
              <a:latin typeface="方正中雅宋_GBK" panose="02000000000000000000" charset="-122"/>
              <a:ea typeface="方正中雅宋_GBK" panose="02000000000000000000" charset="-122"/>
              <a:cs typeface="+mn-cs"/>
              <a:sym typeface="方正中雅宋_GBK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015" y="3258820"/>
            <a:ext cx="7475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其他选择：作者库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3520" y="2409190"/>
            <a:ext cx="4803140" cy="4113530"/>
          </a:xfrm>
          <a:prstGeom prst="rect">
            <a:avLst/>
          </a:prstGeom>
          <a:ln>
            <a:solidFill>
              <a:srgbClr val="182286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5781"/>
          <a:stretch>
            <a:fillRect/>
          </a:stretch>
        </p:blipFill>
        <p:spPr>
          <a:xfrm>
            <a:off x="5469255" y="273685"/>
            <a:ext cx="5972175" cy="4077335"/>
          </a:xfrm>
          <a:prstGeom prst="rect">
            <a:avLst/>
          </a:prstGeom>
          <a:ln>
            <a:solidFill>
              <a:srgbClr val="182286"/>
            </a:solidFill>
          </a:ln>
        </p:spPr>
      </p:pic>
    </p:spTree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剪去单角的矩形 13"/>
          <p:cNvSpPr/>
          <p:nvPr/>
        </p:nvSpPr>
        <p:spPr>
          <a:xfrm flipV="1">
            <a:off x="0" y="398780"/>
            <a:ext cx="490982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37"/>
          <p:cNvSpPr txBox="1"/>
          <p:nvPr/>
        </p:nvSpPr>
        <p:spPr>
          <a:xfrm>
            <a:off x="135890" y="431800"/>
            <a:ext cx="487616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02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选题论证：要做哪些准备？</a:t>
            </a:r>
            <a:endParaRPr lang="en-US" altLang="zh-CN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6" name="Freeform 24"/>
          <p:cNvSpPr/>
          <p:nvPr>
            <p:custDataLst>
              <p:tags r:id="rId1"/>
            </p:custDataLst>
          </p:nvPr>
        </p:nvSpPr>
        <p:spPr bwMode="auto">
          <a:xfrm>
            <a:off x="6133385" y="3588469"/>
            <a:ext cx="2130604" cy="2030874"/>
          </a:xfrm>
          <a:custGeom>
            <a:avLst/>
            <a:gdLst>
              <a:gd name="T0" fmla="*/ 19 w 1060"/>
              <a:gd name="T1" fmla="*/ 370 h 1010"/>
              <a:gd name="T2" fmla="*/ 602 w 1060"/>
              <a:gd name="T3" fmla="*/ 57 h 1010"/>
              <a:gd name="T4" fmla="*/ 1012 w 1060"/>
              <a:gd name="T5" fmla="*/ 577 h 1010"/>
              <a:gd name="T6" fmla="*/ 824 w 1060"/>
              <a:gd name="T7" fmla="*/ 830 h 1010"/>
              <a:gd name="T8" fmla="*/ 967 w 1060"/>
              <a:gd name="T9" fmla="*/ 949 h 1010"/>
              <a:gd name="T10" fmla="*/ 63 w 1060"/>
              <a:gd name="T11" fmla="*/ 635 h 1010"/>
              <a:gd name="T12" fmla="*/ 63 w 1060"/>
              <a:gd name="T13" fmla="*/ 635 h 1010"/>
              <a:gd name="T14" fmla="*/ 19 w 1060"/>
              <a:gd name="T15" fmla="*/ 37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0" h="1010">
                <a:moveTo>
                  <a:pt x="19" y="370"/>
                </a:moveTo>
                <a:cubicBezTo>
                  <a:pt x="67" y="140"/>
                  <a:pt x="328" y="0"/>
                  <a:pt x="602" y="57"/>
                </a:cubicBezTo>
                <a:cubicBezTo>
                  <a:pt x="876" y="114"/>
                  <a:pt x="1060" y="347"/>
                  <a:pt x="1012" y="577"/>
                </a:cubicBezTo>
                <a:cubicBezTo>
                  <a:pt x="990" y="685"/>
                  <a:pt x="920" y="773"/>
                  <a:pt x="824" y="830"/>
                </a:cubicBezTo>
                <a:cubicBezTo>
                  <a:pt x="836" y="923"/>
                  <a:pt x="967" y="949"/>
                  <a:pt x="967" y="949"/>
                </a:cubicBezTo>
                <a:cubicBezTo>
                  <a:pt x="227" y="1010"/>
                  <a:pt x="63" y="635"/>
                  <a:pt x="63" y="635"/>
                </a:cubicBezTo>
                <a:cubicBezTo>
                  <a:pt x="63" y="635"/>
                  <a:pt x="63" y="635"/>
                  <a:pt x="63" y="635"/>
                </a:cubicBezTo>
                <a:cubicBezTo>
                  <a:pt x="17" y="553"/>
                  <a:pt x="0" y="461"/>
                  <a:pt x="19" y="37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Freeform 25"/>
          <p:cNvSpPr/>
          <p:nvPr>
            <p:custDataLst>
              <p:tags r:id="rId2"/>
            </p:custDataLst>
          </p:nvPr>
        </p:nvSpPr>
        <p:spPr bwMode="auto">
          <a:xfrm>
            <a:off x="6636385" y="1638300"/>
            <a:ext cx="3232150" cy="2755900"/>
          </a:xfrm>
          <a:custGeom>
            <a:avLst/>
            <a:gdLst>
              <a:gd name="T0" fmla="*/ 911 w 1608"/>
              <a:gd name="T1" fmla="*/ 104 h 1577"/>
              <a:gd name="T2" fmla="*/ 109 w 1608"/>
              <a:gd name="T3" fmla="*/ 549 h 1577"/>
              <a:gd name="T4" fmla="*/ 513 w 1608"/>
              <a:gd name="T5" fmla="*/ 1372 h 1577"/>
              <a:gd name="T6" fmla="*/ 972 w 1608"/>
              <a:gd name="T7" fmla="*/ 1334 h 1577"/>
              <a:gd name="T8" fmla="*/ 1031 w 1608"/>
              <a:gd name="T9" fmla="*/ 1577 h 1577"/>
              <a:gd name="T10" fmla="*/ 1227 w 1608"/>
              <a:gd name="T11" fmla="*/ 337 h 1577"/>
              <a:gd name="T12" fmla="*/ 1227 w 1608"/>
              <a:gd name="T13" fmla="*/ 337 h 1577"/>
              <a:gd name="T14" fmla="*/ 911 w 1608"/>
              <a:gd name="T15" fmla="*/ 104 h 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08" h="1577">
                <a:moveTo>
                  <a:pt x="911" y="104"/>
                </a:moveTo>
                <a:cubicBezTo>
                  <a:pt x="578" y="0"/>
                  <a:pt x="219" y="199"/>
                  <a:pt x="109" y="549"/>
                </a:cubicBezTo>
                <a:cubicBezTo>
                  <a:pt x="0" y="900"/>
                  <a:pt x="181" y="1268"/>
                  <a:pt x="513" y="1372"/>
                </a:cubicBezTo>
                <a:cubicBezTo>
                  <a:pt x="670" y="1421"/>
                  <a:pt x="832" y="1403"/>
                  <a:pt x="972" y="1334"/>
                </a:cubicBezTo>
                <a:cubicBezTo>
                  <a:pt x="1085" y="1412"/>
                  <a:pt x="1031" y="1577"/>
                  <a:pt x="1031" y="1577"/>
                </a:cubicBezTo>
                <a:cubicBezTo>
                  <a:pt x="1608" y="781"/>
                  <a:pt x="1227" y="337"/>
                  <a:pt x="1227" y="337"/>
                </a:cubicBezTo>
                <a:cubicBezTo>
                  <a:pt x="1227" y="337"/>
                  <a:pt x="1227" y="337"/>
                  <a:pt x="1227" y="337"/>
                </a:cubicBezTo>
                <a:cubicBezTo>
                  <a:pt x="1152" y="229"/>
                  <a:pt x="1043" y="146"/>
                  <a:pt x="911" y="104"/>
                </a:cubicBezTo>
                <a:close/>
              </a:path>
            </a:pathLst>
          </a:custGeom>
          <a:solidFill>
            <a:srgbClr val="1C289C"/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8" name="Freeform 26"/>
          <p:cNvSpPr/>
          <p:nvPr>
            <p:custDataLst>
              <p:tags r:id="rId3"/>
            </p:custDataLst>
          </p:nvPr>
        </p:nvSpPr>
        <p:spPr bwMode="auto">
          <a:xfrm>
            <a:off x="8060003" y="4421404"/>
            <a:ext cx="2187270" cy="2436596"/>
          </a:xfrm>
          <a:custGeom>
            <a:avLst/>
            <a:gdLst>
              <a:gd name="T0" fmla="*/ 479 w 1088"/>
              <a:gd name="T1" fmla="*/ 1119 h 1119"/>
              <a:gd name="T2" fmla="*/ 424 w 1088"/>
              <a:gd name="T3" fmla="*/ 947 h 1119"/>
              <a:gd name="T4" fmla="*/ 228 w 1088"/>
              <a:gd name="T5" fmla="*/ 796 h 1119"/>
              <a:gd name="T6" fmla="*/ 85 w 1088"/>
              <a:gd name="T7" fmla="*/ 683 h 1119"/>
              <a:gd name="T8" fmla="*/ 25 w 1088"/>
              <a:gd name="T9" fmla="*/ 677 h 1119"/>
              <a:gd name="T10" fmla="*/ 25 w 1088"/>
              <a:gd name="T11" fmla="*/ 615 h 1119"/>
              <a:gd name="T12" fmla="*/ 167 w 1088"/>
              <a:gd name="T13" fmla="*/ 590 h 1119"/>
              <a:gd name="T14" fmla="*/ 331 w 1088"/>
              <a:gd name="T15" fmla="*/ 674 h 1119"/>
              <a:gd name="T16" fmla="*/ 419 w 1088"/>
              <a:gd name="T17" fmla="*/ 567 h 1119"/>
              <a:gd name="T18" fmla="*/ 339 w 1088"/>
              <a:gd name="T19" fmla="*/ 308 h 1119"/>
              <a:gd name="T20" fmla="*/ 299 w 1088"/>
              <a:gd name="T21" fmla="*/ 111 h 1119"/>
              <a:gd name="T22" fmla="*/ 345 w 1088"/>
              <a:gd name="T23" fmla="*/ 57 h 1119"/>
              <a:gd name="T24" fmla="*/ 429 w 1088"/>
              <a:gd name="T25" fmla="*/ 219 h 1119"/>
              <a:gd name="T26" fmla="*/ 525 w 1088"/>
              <a:gd name="T27" fmla="*/ 443 h 1119"/>
              <a:gd name="T28" fmla="*/ 541 w 1088"/>
              <a:gd name="T29" fmla="*/ 371 h 1119"/>
              <a:gd name="T30" fmla="*/ 542 w 1088"/>
              <a:gd name="T31" fmla="*/ 78 h 1119"/>
              <a:gd name="T32" fmla="*/ 603 w 1088"/>
              <a:gd name="T33" fmla="*/ 7 h 1119"/>
              <a:gd name="T34" fmla="*/ 638 w 1088"/>
              <a:gd name="T35" fmla="*/ 219 h 1119"/>
              <a:gd name="T36" fmla="*/ 647 w 1088"/>
              <a:gd name="T37" fmla="*/ 407 h 1119"/>
              <a:gd name="T38" fmla="*/ 668 w 1088"/>
              <a:gd name="T39" fmla="*/ 450 h 1119"/>
              <a:gd name="T40" fmla="*/ 745 w 1088"/>
              <a:gd name="T41" fmla="*/ 334 h 1119"/>
              <a:gd name="T42" fmla="*/ 813 w 1088"/>
              <a:gd name="T43" fmla="*/ 125 h 1119"/>
              <a:gd name="T44" fmla="*/ 875 w 1088"/>
              <a:gd name="T45" fmla="*/ 82 h 1119"/>
              <a:gd name="T46" fmla="*/ 857 w 1088"/>
              <a:gd name="T47" fmla="*/ 272 h 1119"/>
              <a:gd name="T48" fmla="*/ 807 w 1088"/>
              <a:gd name="T49" fmla="*/ 436 h 1119"/>
              <a:gd name="T50" fmla="*/ 802 w 1088"/>
              <a:gd name="T51" fmla="*/ 508 h 1119"/>
              <a:gd name="T52" fmla="*/ 881 w 1088"/>
              <a:gd name="T53" fmla="*/ 450 h 1119"/>
              <a:gd name="T54" fmla="*/ 1005 w 1088"/>
              <a:gd name="T55" fmla="*/ 283 h 1119"/>
              <a:gd name="T56" fmla="*/ 1067 w 1088"/>
              <a:gd name="T57" fmla="*/ 253 h 1119"/>
              <a:gd name="T58" fmla="*/ 985 w 1088"/>
              <a:gd name="T59" fmla="*/ 441 h 1119"/>
              <a:gd name="T60" fmla="*/ 889 w 1088"/>
              <a:gd name="T61" fmla="*/ 667 h 1119"/>
              <a:gd name="T62" fmla="*/ 858 w 1088"/>
              <a:gd name="T63" fmla="*/ 889 h 1119"/>
              <a:gd name="T64" fmla="*/ 803 w 1088"/>
              <a:gd name="T65" fmla="*/ 1031 h 1119"/>
              <a:gd name="T66" fmla="*/ 803 w 1088"/>
              <a:gd name="T67" fmla="*/ 1119 h 1119"/>
              <a:gd name="T68" fmla="*/ 479 w 1088"/>
              <a:gd name="T69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8" h="1119">
                <a:moveTo>
                  <a:pt x="479" y="1119"/>
                </a:moveTo>
                <a:cubicBezTo>
                  <a:pt x="479" y="1119"/>
                  <a:pt x="479" y="996"/>
                  <a:pt x="424" y="947"/>
                </a:cubicBezTo>
                <a:cubicBezTo>
                  <a:pt x="369" y="897"/>
                  <a:pt x="263" y="836"/>
                  <a:pt x="228" y="796"/>
                </a:cubicBezTo>
                <a:cubicBezTo>
                  <a:pt x="193" y="756"/>
                  <a:pt x="109" y="689"/>
                  <a:pt x="85" y="683"/>
                </a:cubicBezTo>
                <a:cubicBezTo>
                  <a:pt x="61" y="676"/>
                  <a:pt x="36" y="682"/>
                  <a:pt x="25" y="677"/>
                </a:cubicBezTo>
                <a:cubicBezTo>
                  <a:pt x="14" y="672"/>
                  <a:pt x="0" y="646"/>
                  <a:pt x="25" y="615"/>
                </a:cubicBezTo>
                <a:cubicBezTo>
                  <a:pt x="50" y="583"/>
                  <a:pt x="108" y="565"/>
                  <a:pt x="167" y="590"/>
                </a:cubicBezTo>
                <a:cubicBezTo>
                  <a:pt x="227" y="615"/>
                  <a:pt x="292" y="677"/>
                  <a:pt x="331" y="674"/>
                </a:cubicBezTo>
                <a:cubicBezTo>
                  <a:pt x="370" y="671"/>
                  <a:pt x="421" y="640"/>
                  <a:pt x="419" y="567"/>
                </a:cubicBezTo>
                <a:cubicBezTo>
                  <a:pt x="418" y="494"/>
                  <a:pt x="365" y="389"/>
                  <a:pt x="339" y="308"/>
                </a:cubicBezTo>
                <a:cubicBezTo>
                  <a:pt x="314" y="227"/>
                  <a:pt x="297" y="148"/>
                  <a:pt x="299" y="111"/>
                </a:cubicBezTo>
                <a:cubicBezTo>
                  <a:pt x="301" y="73"/>
                  <a:pt x="323" y="49"/>
                  <a:pt x="345" y="57"/>
                </a:cubicBezTo>
                <a:cubicBezTo>
                  <a:pt x="367" y="65"/>
                  <a:pt x="386" y="89"/>
                  <a:pt x="429" y="219"/>
                </a:cubicBezTo>
                <a:cubicBezTo>
                  <a:pt x="473" y="348"/>
                  <a:pt x="504" y="438"/>
                  <a:pt x="525" y="443"/>
                </a:cubicBezTo>
                <a:cubicBezTo>
                  <a:pt x="547" y="449"/>
                  <a:pt x="543" y="426"/>
                  <a:pt x="541" y="371"/>
                </a:cubicBezTo>
                <a:cubicBezTo>
                  <a:pt x="539" y="315"/>
                  <a:pt x="537" y="122"/>
                  <a:pt x="542" y="78"/>
                </a:cubicBezTo>
                <a:cubicBezTo>
                  <a:pt x="548" y="34"/>
                  <a:pt x="566" y="0"/>
                  <a:pt x="603" y="7"/>
                </a:cubicBezTo>
                <a:cubicBezTo>
                  <a:pt x="641" y="15"/>
                  <a:pt x="641" y="131"/>
                  <a:pt x="638" y="219"/>
                </a:cubicBezTo>
                <a:cubicBezTo>
                  <a:pt x="635" y="307"/>
                  <a:pt x="644" y="381"/>
                  <a:pt x="647" y="407"/>
                </a:cubicBezTo>
                <a:cubicBezTo>
                  <a:pt x="651" y="433"/>
                  <a:pt x="655" y="448"/>
                  <a:pt x="668" y="450"/>
                </a:cubicBezTo>
                <a:cubicBezTo>
                  <a:pt x="681" y="452"/>
                  <a:pt x="713" y="436"/>
                  <a:pt x="745" y="334"/>
                </a:cubicBezTo>
                <a:cubicBezTo>
                  <a:pt x="776" y="232"/>
                  <a:pt x="801" y="154"/>
                  <a:pt x="813" y="125"/>
                </a:cubicBezTo>
                <a:cubicBezTo>
                  <a:pt x="824" y="97"/>
                  <a:pt x="849" y="67"/>
                  <a:pt x="875" y="82"/>
                </a:cubicBezTo>
                <a:cubicBezTo>
                  <a:pt x="900" y="97"/>
                  <a:pt x="894" y="153"/>
                  <a:pt x="857" y="272"/>
                </a:cubicBezTo>
                <a:cubicBezTo>
                  <a:pt x="819" y="391"/>
                  <a:pt x="813" y="414"/>
                  <a:pt x="807" y="436"/>
                </a:cubicBezTo>
                <a:cubicBezTo>
                  <a:pt x="802" y="458"/>
                  <a:pt x="793" y="503"/>
                  <a:pt x="802" y="508"/>
                </a:cubicBezTo>
                <a:cubicBezTo>
                  <a:pt x="811" y="513"/>
                  <a:pt x="846" y="493"/>
                  <a:pt x="881" y="450"/>
                </a:cubicBezTo>
                <a:cubicBezTo>
                  <a:pt x="917" y="407"/>
                  <a:pt x="987" y="306"/>
                  <a:pt x="1005" y="283"/>
                </a:cubicBezTo>
                <a:cubicBezTo>
                  <a:pt x="1023" y="261"/>
                  <a:pt x="1045" y="235"/>
                  <a:pt x="1067" y="253"/>
                </a:cubicBezTo>
                <a:cubicBezTo>
                  <a:pt x="1088" y="272"/>
                  <a:pt x="1032" y="365"/>
                  <a:pt x="985" y="441"/>
                </a:cubicBezTo>
                <a:cubicBezTo>
                  <a:pt x="939" y="516"/>
                  <a:pt x="897" y="601"/>
                  <a:pt x="889" y="667"/>
                </a:cubicBezTo>
                <a:cubicBezTo>
                  <a:pt x="882" y="734"/>
                  <a:pt x="876" y="820"/>
                  <a:pt x="858" y="889"/>
                </a:cubicBezTo>
                <a:cubicBezTo>
                  <a:pt x="840" y="958"/>
                  <a:pt x="820" y="1007"/>
                  <a:pt x="803" y="1031"/>
                </a:cubicBezTo>
                <a:cubicBezTo>
                  <a:pt x="803" y="1119"/>
                  <a:pt x="803" y="1119"/>
                  <a:pt x="803" y="1119"/>
                </a:cubicBezTo>
                <a:lnTo>
                  <a:pt x="479" y="1119"/>
                </a:lnTo>
                <a:close/>
              </a:path>
            </a:pathLst>
          </a:custGeom>
          <a:solidFill>
            <a:srgbClr val="4D4D4D">
              <a:lumMod val="40000"/>
              <a:lumOff val="60000"/>
            </a:srgbClr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Freeform 27"/>
          <p:cNvSpPr/>
          <p:nvPr>
            <p:custDataLst>
              <p:tags r:id="rId4"/>
            </p:custDataLst>
          </p:nvPr>
        </p:nvSpPr>
        <p:spPr bwMode="auto">
          <a:xfrm>
            <a:off x="8431530" y="1560830"/>
            <a:ext cx="2624455" cy="2654300"/>
          </a:xfrm>
          <a:custGeom>
            <a:avLst/>
            <a:gdLst>
              <a:gd name="T0" fmla="*/ 1117 w 1269"/>
              <a:gd name="T1" fmla="*/ 285 h 1399"/>
              <a:gd name="T2" fmla="*/ 317 w 1269"/>
              <a:gd name="T3" fmla="*/ 194 h 1399"/>
              <a:gd name="T4" fmla="*/ 185 w 1269"/>
              <a:gd name="T5" fmla="*/ 988 h 1399"/>
              <a:gd name="T6" fmla="*/ 532 w 1269"/>
              <a:gd name="T7" fmla="*/ 1195 h 1399"/>
              <a:gd name="T8" fmla="*/ 450 w 1269"/>
              <a:gd name="T9" fmla="*/ 1399 h 1399"/>
              <a:gd name="T10" fmla="*/ 1224 w 1269"/>
              <a:gd name="T11" fmla="*/ 613 h 1399"/>
              <a:gd name="T12" fmla="*/ 1224 w 1269"/>
              <a:gd name="T13" fmla="*/ 613 h 1399"/>
              <a:gd name="T14" fmla="*/ 1117 w 1269"/>
              <a:gd name="T15" fmla="*/ 285 h 1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69" h="1399">
                <a:moveTo>
                  <a:pt x="1117" y="285"/>
                </a:moveTo>
                <a:cubicBezTo>
                  <a:pt x="932" y="41"/>
                  <a:pt x="574" y="0"/>
                  <a:pt x="317" y="194"/>
                </a:cubicBezTo>
                <a:cubicBezTo>
                  <a:pt x="59" y="388"/>
                  <a:pt x="0" y="744"/>
                  <a:pt x="185" y="988"/>
                </a:cubicBezTo>
                <a:cubicBezTo>
                  <a:pt x="272" y="1103"/>
                  <a:pt x="397" y="1173"/>
                  <a:pt x="532" y="1195"/>
                </a:cubicBezTo>
                <a:cubicBezTo>
                  <a:pt x="573" y="1309"/>
                  <a:pt x="450" y="1399"/>
                  <a:pt x="450" y="1399"/>
                </a:cubicBezTo>
                <a:cubicBezTo>
                  <a:pt x="1269" y="1125"/>
                  <a:pt x="1224" y="613"/>
                  <a:pt x="1224" y="613"/>
                </a:cubicBezTo>
                <a:cubicBezTo>
                  <a:pt x="1224" y="613"/>
                  <a:pt x="1224" y="613"/>
                  <a:pt x="1224" y="613"/>
                </a:cubicBezTo>
                <a:cubicBezTo>
                  <a:pt x="1225" y="498"/>
                  <a:pt x="1190" y="383"/>
                  <a:pt x="1117" y="28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4" name="Rectangle 3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42245" y="2403399"/>
            <a:ext cx="13372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60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Rectangle 3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09260" y="4113023"/>
            <a:ext cx="13372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60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Rectangle 3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075679" y="2214804"/>
            <a:ext cx="13372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60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" name="Rectangle 4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45248" y="1937728"/>
            <a:ext cx="4113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sz="2400" dirty="0" err="1">
                <a:latin typeface="微软雅黑" panose="020B0503020204020204" charset="-122"/>
                <a:ea typeface="微软雅黑" panose="020B0503020204020204" charset="-122"/>
              </a:rPr>
              <a:t>以论题为中心</a:t>
            </a:r>
            <a:endParaRPr 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Line 4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345248" y="2468353"/>
            <a:ext cx="4113879" cy="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79" name="Rectangle 4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45248" y="1457840"/>
            <a:ext cx="41138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1</a:t>
            </a:r>
            <a:endParaRPr lang="en-US" altLang="zh-CN" sz="2000" b="1">
              <a:solidFill>
                <a:srgbClr val="1C289C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80" name="Rectangle 4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45248" y="3608624"/>
            <a:ext cx="4113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sz="2400" dirty="0" err="1">
                <a:latin typeface="微软雅黑" panose="020B0503020204020204" charset="-122"/>
                <a:ea typeface="微软雅黑" panose="020B0503020204020204" charset="-122"/>
              </a:rPr>
              <a:t>收集资料的数量要适量</a:t>
            </a:r>
            <a:endParaRPr 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" name="Rectangle 4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45248" y="3128736"/>
            <a:ext cx="41138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2</a:t>
            </a:r>
            <a:endParaRPr lang="en-US" altLang="zh-CN" sz="20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82" name="Rectangle 4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45248" y="5248859"/>
            <a:ext cx="4113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sz="2400" dirty="0" err="1">
                <a:latin typeface="微软雅黑" panose="020B0503020204020204" charset="-122"/>
                <a:ea typeface="微软雅黑" panose="020B0503020204020204" charset="-122"/>
              </a:rPr>
              <a:t>学会做摘录笔记</a:t>
            </a:r>
            <a:endParaRPr 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Rectangle 4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45248" y="4768971"/>
            <a:ext cx="41138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3</a:t>
            </a:r>
            <a:endParaRPr lang="en-US" altLang="zh-CN" sz="2000" b="1">
              <a:solidFill>
                <a:srgbClr val="1C289C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85" name="Line 41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345248" y="4118105"/>
            <a:ext cx="4113879" cy="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86" name="Line 41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345248" y="5775570"/>
            <a:ext cx="4113879" cy="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>
            <a:normAutofit fontScale="25000" lnSpcReduction="20000"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317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架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847090"/>
            <a:ext cx="11590020" cy="5163820"/>
          </a:xfrm>
          <a:prstGeom prst="rect">
            <a:avLst/>
          </a:prstGeom>
        </p:spPr>
      </p:pic>
      <p:sp>
        <p:nvSpPr>
          <p:cNvPr id="4" name="五角星 3"/>
          <p:cNvSpPr/>
          <p:nvPr/>
        </p:nvSpPr>
        <p:spPr>
          <a:xfrm>
            <a:off x="142875" y="1452880"/>
            <a:ext cx="268605" cy="3067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142875" y="5528945"/>
            <a:ext cx="268605" cy="3067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角星 5"/>
          <p:cNvSpPr/>
          <p:nvPr/>
        </p:nvSpPr>
        <p:spPr>
          <a:xfrm>
            <a:off x="8465185" y="4793615"/>
            <a:ext cx="268605" cy="3067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3"/>
            </p:custDataLst>
          </p:nvPr>
        </p:nvSpPr>
        <p:spPr>
          <a:xfrm>
            <a:off x="8465185" y="1586230"/>
            <a:ext cx="260350" cy="30670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剪去单角的矩形 13"/>
          <p:cNvSpPr/>
          <p:nvPr/>
        </p:nvSpPr>
        <p:spPr>
          <a:xfrm flipV="1">
            <a:off x="0" y="398780"/>
            <a:ext cx="553783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37"/>
          <p:cNvSpPr txBox="1"/>
          <p:nvPr/>
        </p:nvSpPr>
        <p:spPr>
          <a:xfrm>
            <a:off x="135890" y="431800"/>
            <a:ext cx="540131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02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选题论证：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皮书数据库的优势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en-US" altLang="zh-CN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14339" name="Freeform 5"/>
          <p:cNvSpPr/>
          <p:nvPr>
            <p:custDataLst>
              <p:tags r:id="rId2"/>
            </p:custDataLst>
          </p:nvPr>
        </p:nvSpPr>
        <p:spPr bwMode="auto">
          <a:xfrm>
            <a:off x="4823619" y="2207102"/>
            <a:ext cx="1562100" cy="1804987"/>
          </a:xfrm>
          <a:custGeom>
            <a:avLst/>
            <a:gdLst>
              <a:gd name="T0" fmla="*/ 0 w 789"/>
              <a:gd name="T1" fmla="*/ 2147483646 h 912"/>
              <a:gd name="T2" fmla="*/ 2147483646 w 789"/>
              <a:gd name="T3" fmla="*/ 0 h 912"/>
              <a:gd name="T4" fmla="*/ 2147483646 w 789"/>
              <a:gd name="T5" fmla="*/ 2147483646 h 912"/>
              <a:gd name="T6" fmla="*/ 2147483646 w 789"/>
              <a:gd name="T7" fmla="*/ 2147483646 h 912"/>
              <a:gd name="T8" fmla="*/ 2147483646 w 789"/>
              <a:gd name="T9" fmla="*/ 2147483646 h 912"/>
              <a:gd name="T10" fmla="*/ 0 w 789"/>
              <a:gd name="T11" fmla="*/ 2147483646 h 912"/>
              <a:gd name="T12" fmla="*/ 0 w 789"/>
              <a:gd name="T13" fmla="*/ 2147483646 h 9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89" h="912">
                <a:moveTo>
                  <a:pt x="0" y="227"/>
                </a:moveTo>
                <a:lnTo>
                  <a:pt x="396" y="0"/>
                </a:lnTo>
                <a:lnTo>
                  <a:pt x="789" y="227"/>
                </a:lnTo>
                <a:lnTo>
                  <a:pt x="789" y="682"/>
                </a:lnTo>
                <a:lnTo>
                  <a:pt x="396" y="912"/>
                </a:lnTo>
                <a:lnTo>
                  <a:pt x="0" y="682"/>
                </a:lnTo>
                <a:lnTo>
                  <a:pt x="0" y="227"/>
                </a:lnTo>
                <a:close/>
              </a:path>
            </a:pathLst>
          </a:custGeom>
          <a:solidFill>
            <a:srgbClr val="1D6D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340" name="Freeform 6"/>
          <p:cNvSpPr/>
          <p:nvPr>
            <p:custDataLst>
              <p:tags r:id="rId3"/>
            </p:custDataLst>
          </p:nvPr>
        </p:nvSpPr>
        <p:spPr bwMode="auto">
          <a:xfrm>
            <a:off x="6525419" y="2651602"/>
            <a:ext cx="1403350" cy="1616075"/>
          </a:xfrm>
          <a:custGeom>
            <a:avLst/>
            <a:gdLst>
              <a:gd name="T0" fmla="*/ 0 w 709"/>
              <a:gd name="T1" fmla="*/ 2147483646 h 816"/>
              <a:gd name="T2" fmla="*/ 2147483646 w 709"/>
              <a:gd name="T3" fmla="*/ 0 h 816"/>
              <a:gd name="T4" fmla="*/ 2147483646 w 709"/>
              <a:gd name="T5" fmla="*/ 2147483646 h 816"/>
              <a:gd name="T6" fmla="*/ 2147483646 w 709"/>
              <a:gd name="T7" fmla="*/ 2147483646 h 816"/>
              <a:gd name="T8" fmla="*/ 2147483646 w 709"/>
              <a:gd name="T9" fmla="*/ 2147483646 h 816"/>
              <a:gd name="T10" fmla="*/ 0 w 709"/>
              <a:gd name="T11" fmla="*/ 2147483646 h 816"/>
              <a:gd name="T12" fmla="*/ 0 w 709"/>
              <a:gd name="T13" fmla="*/ 2147483646 h 8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09" h="816">
                <a:moveTo>
                  <a:pt x="0" y="205"/>
                </a:moveTo>
                <a:lnTo>
                  <a:pt x="354" y="0"/>
                </a:lnTo>
                <a:lnTo>
                  <a:pt x="709" y="205"/>
                </a:lnTo>
                <a:lnTo>
                  <a:pt x="709" y="614"/>
                </a:lnTo>
                <a:lnTo>
                  <a:pt x="354" y="816"/>
                </a:lnTo>
                <a:lnTo>
                  <a:pt x="0" y="614"/>
                </a:lnTo>
                <a:lnTo>
                  <a:pt x="0" y="205"/>
                </a:lnTo>
                <a:close/>
              </a:path>
            </a:pathLst>
          </a:custGeom>
          <a:solidFill>
            <a:srgbClr val="0088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344" name="Freeform 10"/>
          <p:cNvSpPr/>
          <p:nvPr>
            <p:custDataLst>
              <p:tags r:id="rId4"/>
            </p:custDataLst>
          </p:nvPr>
        </p:nvSpPr>
        <p:spPr bwMode="auto">
          <a:xfrm>
            <a:off x="4458494" y="3778727"/>
            <a:ext cx="1079500" cy="1244600"/>
          </a:xfrm>
          <a:custGeom>
            <a:avLst/>
            <a:gdLst>
              <a:gd name="T0" fmla="*/ 0 w 545"/>
              <a:gd name="T1" fmla="*/ 2147483646 h 629"/>
              <a:gd name="T2" fmla="*/ 2147483646 w 545"/>
              <a:gd name="T3" fmla="*/ 0 h 629"/>
              <a:gd name="T4" fmla="*/ 2147483646 w 545"/>
              <a:gd name="T5" fmla="*/ 2147483646 h 629"/>
              <a:gd name="T6" fmla="*/ 2147483646 w 545"/>
              <a:gd name="T7" fmla="*/ 2147483646 h 629"/>
              <a:gd name="T8" fmla="*/ 2147483646 w 545"/>
              <a:gd name="T9" fmla="*/ 2147483646 h 629"/>
              <a:gd name="T10" fmla="*/ 0 w 545"/>
              <a:gd name="T11" fmla="*/ 2147483646 h 629"/>
              <a:gd name="T12" fmla="*/ 0 w 545"/>
              <a:gd name="T13" fmla="*/ 2147483646 h 6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45" h="629">
                <a:moveTo>
                  <a:pt x="0" y="157"/>
                </a:moveTo>
                <a:lnTo>
                  <a:pt x="274" y="0"/>
                </a:lnTo>
                <a:lnTo>
                  <a:pt x="545" y="157"/>
                </a:lnTo>
                <a:lnTo>
                  <a:pt x="545" y="472"/>
                </a:lnTo>
                <a:lnTo>
                  <a:pt x="274" y="629"/>
                </a:lnTo>
                <a:lnTo>
                  <a:pt x="0" y="472"/>
                </a:lnTo>
                <a:lnTo>
                  <a:pt x="0" y="157"/>
                </a:lnTo>
                <a:close/>
              </a:path>
            </a:pathLst>
          </a:custGeom>
          <a:solidFill>
            <a:srgbClr val="0088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351" name="Freeform 34"/>
          <p:cNvSpPr/>
          <p:nvPr>
            <p:custDataLst>
              <p:tags r:id="rId5"/>
            </p:custDataLst>
          </p:nvPr>
        </p:nvSpPr>
        <p:spPr bwMode="auto">
          <a:xfrm>
            <a:off x="4728369" y="1951514"/>
            <a:ext cx="879475" cy="258763"/>
          </a:xfrm>
          <a:custGeom>
            <a:avLst/>
            <a:gdLst>
              <a:gd name="T0" fmla="*/ 2147483646 w 444"/>
              <a:gd name="T1" fmla="*/ 2147483646 h 130"/>
              <a:gd name="T2" fmla="*/ 2147483646 w 444"/>
              <a:gd name="T3" fmla="*/ 0 h 130"/>
              <a:gd name="T4" fmla="*/ 0 w 444"/>
              <a:gd name="T5" fmla="*/ 0 h 1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130">
                <a:moveTo>
                  <a:pt x="444" y="130"/>
                </a:moveTo>
                <a:lnTo>
                  <a:pt x="444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1D6DC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0"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355" name="Freeform 38"/>
          <p:cNvSpPr/>
          <p:nvPr>
            <p:custDataLst>
              <p:tags r:id="rId6"/>
            </p:custDataLst>
          </p:nvPr>
        </p:nvSpPr>
        <p:spPr bwMode="auto">
          <a:xfrm>
            <a:off x="4596606" y="4713764"/>
            <a:ext cx="1231900" cy="555625"/>
          </a:xfrm>
          <a:custGeom>
            <a:avLst/>
            <a:gdLst>
              <a:gd name="T0" fmla="*/ 2147483646 w 623"/>
              <a:gd name="T1" fmla="*/ 0 h 281"/>
              <a:gd name="T2" fmla="*/ 2147483646 w 623"/>
              <a:gd name="T3" fmla="*/ 0 h 281"/>
              <a:gd name="T4" fmla="*/ 2147483646 w 623"/>
              <a:gd name="T5" fmla="*/ 2147483646 h 281"/>
              <a:gd name="T6" fmla="*/ 0 w 623"/>
              <a:gd name="T7" fmla="*/ 2147483646 h 2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23" h="281">
                <a:moveTo>
                  <a:pt x="476" y="0"/>
                </a:moveTo>
                <a:lnTo>
                  <a:pt x="623" y="0"/>
                </a:lnTo>
                <a:lnTo>
                  <a:pt x="623" y="281"/>
                </a:lnTo>
                <a:lnTo>
                  <a:pt x="0" y="281"/>
                </a:lnTo>
              </a:path>
            </a:pathLst>
          </a:custGeom>
          <a:noFill/>
          <a:ln w="6350" cap="flat" cmpd="sng">
            <a:solidFill>
              <a:srgbClr val="0088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356" name="Freeform 39"/>
          <p:cNvSpPr/>
          <p:nvPr>
            <p:custDataLst>
              <p:tags r:id="rId7"/>
            </p:custDataLst>
          </p:nvPr>
        </p:nvSpPr>
        <p:spPr bwMode="auto">
          <a:xfrm>
            <a:off x="6211094" y="3867627"/>
            <a:ext cx="1443037" cy="963612"/>
          </a:xfrm>
          <a:custGeom>
            <a:avLst/>
            <a:gdLst>
              <a:gd name="T0" fmla="*/ 2147483646 w 729"/>
              <a:gd name="T1" fmla="*/ 0 h 487"/>
              <a:gd name="T2" fmla="*/ 0 w 729"/>
              <a:gd name="T3" fmla="*/ 0 h 487"/>
              <a:gd name="T4" fmla="*/ 0 w 729"/>
              <a:gd name="T5" fmla="*/ 2147483646 h 487"/>
              <a:gd name="T6" fmla="*/ 2147483646 w 729"/>
              <a:gd name="T7" fmla="*/ 2147483646 h 4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9" h="487">
                <a:moveTo>
                  <a:pt x="159" y="0"/>
                </a:moveTo>
                <a:lnTo>
                  <a:pt x="0" y="0"/>
                </a:lnTo>
                <a:lnTo>
                  <a:pt x="0" y="487"/>
                </a:lnTo>
                <a:lnTo>
                  <a:pt x="729" y="487"/>
                </a:lnTo>
              </a:path>
            </a:pathLst>
          </a:custGeom>
          <a:noFill/>
          <a:ln w="6350" cap="flat" cmpd="sng">
            <a:solidFill>
              <a:srgbClr val="0088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841156" y="4868510"/>
            <a:ext cx="2157088" cy="80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spc="100"/>
            </a:lvl1pPr>
          </a:lstStyle>
          <a:p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资源独家性</a:t>
            </a:r>
            <a:endParaRPr lang="zh-CN" altLang="en-US" sz="2400" spc="150" dirty="0"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7839400" y="4375105"/>
            <a:ext cx="3770236" cy="107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spc="100"/>
            </a:lvl1pPr>
          </a:lstStyle>
          <a:p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问题导向型数据库</a:t>
            </a:r>
            <a:endParaRPr lang="zh-CN" sz="24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更好服务实践研究型选题</a:t>
            </a:r>
            <a:endParaRPr lang="zh-CN" sz="24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625718" y="1463975"/>
            <a:ext cx="4135361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spc="100"/>
            </a:lvl1pPr>
          </a:lstStyle>
          <a:p>
            <a:pPr algn="r"/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内容权威且具有领域代表性</a:t>
            </a:r>
            <a:endParaRPr lang="zh-CN" altLang="en-US" sz="2400" spc="150" dirty="0"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形 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3420" y="4188319"/>
            <a:ext cx="539136" cy="53913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50350" y="3196520"/>
            <a:ext cx="602439" cy="602439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39209" y="2747310"/>
            <a:ext cx="730921" cy="730921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剪去单角的矩形 1"/>
          <p:cNvSpPr/>
          <p:nvPr/>
        </p:nvSpPr>
        <p:spPr>
          <a:xfrm flipV="1">
            <a:off x="0" y="398780"/>
            <a:ext cx="518985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890" y="431800"/>
            <a:ext cx="518985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03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开题报告：一份投资规划书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39420" y="2106173"/>
            <a:ext cx="5414972" cy="33510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>
              <a:lnSpc>
                <a:spcPct val="150000"/>
              </a:lnSpc>
            </a:pPr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为了获取投资，需要在文中明确</a:t>
            </a:r>
            <a:r>
              <a:rPr 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点。</a:t>
            </a:r>
            <a:endParaRPr 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304800">
              <a:lnSpc>
                <a:spcPct val="150000"/>
              </a:lnSpc>
            </a:pPr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第一，证明项目是值得投资的；</a:t>
            </a:r>
            <a:endParaRPr 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304800">
              <a:lnSpc>
                <a:spcPct val="150000"/>
              </a:lnSpc>
            </a:pPr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第二，说明项目有何独创性价值，即相比其他项目的优势；</a:t>
            </a:r>
            <a:endParaRPr 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304800">
              <a:lnSpc>
                <a:spcPct val="150000"/>
              </a:lnSpc>
            </a:pPr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第三，说明有办法把项目做出来，也就是项目的可行性。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7" name="图片 17" descr="c4f6a6133dcfcec65e6953826f67ec7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4395" y="289877"/>
            <a:ext cx="5798185" cy="6278245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剪去单角的矩形 1"/>
          <p:cNvSpPr/>
          <p:nvPr/>
        </p:nvSpPr>
        <p:spPr>
          <a:xfrm flipV="1">
            <a:off x="0" y="398780"/>
            <a:ext cx="518985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890" y="431800"/>
            <a:ext cx="518985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03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开题报告：一份投资规划书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4" name="图片 -2147482473" descr="79e7006c18bc087c7ae3404f10bb37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1685290"/>
            <a:ext cx="5940425" cy="3485515"/>
          </a:xfrm>
          <a:prstGeom prst="rect">
            <a:avLst/>
          </a:prstGeom>
          <a:noFill/>
          <a:ln w="9525">
            <a:solidFill>
              <a:srgbClr val="182286"/>
            </a:solidFill>
          </a:ln>
        </p:spPr>
      </p:pic>
      <p:pic>
        <p:nvPicPr>
          <p:cNvPr id="5" name="图片 13" descr="IMG_2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560" y="2288540"/>
            <a:ext cx="4510405" cy="4115435"/>
          </a:xfrm>
          <a:prstGeom prst="rect">
            <a:avLst/>
          </a:prstGeom>
          <a:noFill/>
          <a:ln w="9525">
            <a:solidFill>
              <a:srgbClr val="18228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853680" y="151384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sz="180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</a:rPr>
              <a:t>《人口老龄化与碳排放》</a:t>
            </a:r>
            <a:endParaRPr lang="zh-CN" altLang="en-US" sz="180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50745" y="568452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sz="180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</a:rPr>
              <a:t>《港口经济圈构建》</a:t>
            </a:r>
            <a:endParaRPr lang="zh-CN" altLang="en-US" sz="180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20" y="1223010"/>
            <a:ext cx="6969760" cy="4411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剪去单角的矩形 1"/>
          <p:cNvSpPr/>
          <p:nvPr/>
        </p:nvSpPr>
        <p:spPr>
          <a:xfrm flipV="1">
            <a:off x="0" y="398780"/>
            <a:ext cx="5189855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135890" y="431800"/>
            <a:ext cx="505396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03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开题报告：一份投资规划书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1165" y="1872615"/>
            <a:ext cx="5815330" cy="4058920"/>
          </a:xfrm>
          <a:prstGeom prst="rect">
            <a:avLst/>
          </a:prstGeom>
          <a:noFill/>
          <a:ln>
            <a:solidFill>
              <a:srgbClr val="182286"/>
            </a:solidFill>
          </a:ln>
          <a:extLst>
            <a:ext uri="{909E8E84-426E-40DD-AFC4-6F175D3DCCD1}">
              <a14:hiddenFill xmlns:a14="http://schemas.microsoft.com/office/drawing/2010/main">
                <a:blipFill>
                  <a:blip r:embed="rId2"/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39445" y="2619375"/>
            <a:ext cx="5336540" cy="2814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8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如何引用数据、引用什么样的数据成为学术研究的新问题</a:t>
            </a:r>
            <a:r>
              <a:rPr lang="zh-CN" altLang="en-US"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。</a:t>
            </a:r>
            <a:endParaRPr lang="zh-CN" altLang="en-US" sz="18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indent="457200">
              <a:lnSpc>
                <a:spcPct val="150000"/>
              </a:lnSpc>
              <a:spcBef>
                <a:spcPts val="1800"/>
              </a:spcBef>
            </a:pPr>
            <a:r>
              <a:rPr lang="zh-CN" altLang="en-US"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皮书数据库：</a:t>
            </a:r>
            <a:endParaRPr lang="zh-CN" altLang="en-US" sz="18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indent="457200"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数据源自专家、学科编辑二次加工。</a:t>
            </a:r>
            <a:endParaRPr lang="zh-CN" altLang="en-US" sz="18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支持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以图片形式引用</a:t>
            </a:r>
            <a:r>
              <a:rPr lang="zh-CN" altLang="en-US"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、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支持下载excel数据文档</a:t>
            </a:r>
            <a:r>
              <a:rPr lang="zh-CN" altLang="en-US" sz="18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，方便老师做二次处理，重组图表。</a:t>
            </a:r>
            <a:endParaRPr lang="zh-CN" altLang="en-US" sz="18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94205" y="1391285"/>
            <a:ext cx="3181350" cy="612140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 218"/>
          <p:cNvSpPr/>
          <p:nvPr/>
        </p:nvSpPr>
        <p:spPr>
          <a:xfrm>
            <a:off x="1671320" y="1391285"/>
            <a:ext cx="476250" cy="612140"/>
          </a:xfrm>
          <a:custGeom>
            <a:avLst/>
            <a:gdLst>
              <a:gd name="connsiteX0" fmla="*/ 586581 w 1173161"/>
              <a:gd name="connsiteY0" fmla="*/ 0 h 1672438"/>
              <a:gd name="connsiteX1" fmla="*/ 1001356 w 1173161"/>
              <a:gd name="connsiteY1" fmla="*/ 171806 h 1672438"/>
              <a:gd name="connsiteX2" fmla="*/ 1001356 w 1173161"/>
              <a:gd name="connsiteY2" fmla="*/ 1001357 h 1672438"/>
              <a:gd name="connsiteX3" fmla="*/ 586581 w 1173161"/>
              <a:gd name="connsiteY3" fmla="*/ 1672438 h 1672438"/>
              <a:gd name="connsiteX4" fmla="*/ 171805 w 1173161"/>
              <a:gd name="connsiteY4" fmla="*/ 1001357 h 1672438"/>
              <a:gd name="connsiteX5" fmla="*/ 171805 w 1173161"/>
              <a:gd name="connsiteY5" fmla="*/ 171806 h 1672438"/>
              <a:gd name="connsiteX6" fmla="*/ 586581 w 1173161"/>
              <a:gd name="connsiteY6" fmla="*/ 0 h 167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3161" h="1672438">
                <a:moveTo>
                  <a:pt x="586581" y="0"/>
                </a:moveTo>
                <a:cubicBezTo>
                  <a:pt x="736700" y="0"/>
                  <a:pt x="886819" y="57269"/>
                  <a:pt x="1001356" y="171806"/>
                </a:cubicBezTo>
                <a:cubicBezTo>
                  <a:pt x="1230430" y="400880"/>
                  <a:pt x="1230430" y="772282"/>
                  <a:pt x="1001356" y="1001357"/>
                </a:cubicBezTo>
                <a:cubicBezTo>
                  <a:pt x="820380" y="1182333"/>
                  <a:pt x="682121" y="1406027"/>
                  <a:pt x="586581" y="1672438"/>
                </a:cubicBezTo>
                <a:cubicBezTo>
                  <a:pt x="491040" y="1406027"/>
                  <a:pt x="352782" y="1182333"/>
                  <a:pt x="171805" y="1001357"/>
                </a:cubicBezTo>
                <a:cubicBezTo>
                  <a:pt x="-57269" y="772282"/>
                  <a:pt x="-57269" y="400880"/>
                  <a:pt x="171805" y="171806"/>
                </a:cubicBezTo>
                <a:cubicBezTo>
                  <a:pt x="286343" y="57269"/>
                  <a:pt x="436462" y="0"/>
                  <a:pt x="586581" y="0"/>
                </a:cubicBezTo>
                <a:close/>
              </a:path>
            </a:pathLst>
          </a:custGeom>
          <a:solidFill>
            <a:srgbClr val="182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76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790065" y="1496695"/>
            <a:ext cx="238125" cy="238125"/>
          </a:xfrm>
          <a:prstGeom prst="ellipse">
            <a:avLst/>
          </a:prstGeom>
          <a:solidFill>
            <a:srgbClr val="F4F5F5"/>
          </a:solidFill>
          <a:ln>
            <a:solidFill>
              <a:srgbClr val="182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149475" y="1473835"/>
            <a:ext cx="29260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引用数据库的数据资源</a:t>
            </a:r>
            <a:endParaRPr lang="zh-CN" altLang="en-US" sz="2000" b="1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330" y="938530"/>
            <a:ext cx="5128895" cy="2800985"/>
          </a:xfrm>
          <a:prstGeom prst="rect">
            <a:avLst/>
          </a:prstGeom>
          <a:ln>
            <a:solidFill>
              <a:srgbClr val="18228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300" y="2748280"/>
            <a:ext cx="5816600" cy="3554095"/>
          </a:xfrm>
          <a:prstGeom prst="rect">
            <a:avLst/>
          </a:prstGeom>
          <a:ln>
            <a:solidFill>
              <a:srgbClr val="182286"/>
            </a:solidFill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PA_圆角矩形 1"/>
          <p:cNvSpPr/>
          <p:nvPr>
            <p:custDataLst>
              <p:tags r:id="rId2"/>
            </p:custDataLst>
          </p:nvPr>
        </p:nvSpPr>
        <p:spPr>
          <a:xfrm rot="1800000">
            <a:off x="9046978" y="5762612"/>
            <a:ext cx="3377262" cy="3713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A_圆角矩形 1"/>
          <p:cNvSpPr/>
          <p:nvPr>
            <p:custDataLst>
              <p:tags r:id="rId3"/>
            </p:custDataLst>
          </p:nvPr>
        </p:nvSpPr>
        <p:spPr>
          <a:xfrm rot="1800000">
            <a:off x="4103289" y="5388066"/>
            <a:ext cx="6018128" cy="6602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A_圆角矩形 1"/>
          <p:cNvSpPr/>
          <p:nvPr>
            <p:custDataLst>
              <p:tags r:id="rId4"/>
            </p:custDataLst>
          </p:nvPr>
        </p:nvSpPr>
        <p:spPr>
          <a:xfrm rot="1800000">
            <a:off x="7433251" y="1052221"/>
            <a:ext cx="6019716" cy="6618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PA_圆角矩形 1"/>
          <p:cNvSpPr/>
          <p:nvPr>
            <p:custDataLst>
              <p:tags r:id="rId5"/>
            </p:custDataLst>
          </p:nvPr>
        </p:nvSpPr>
        <p:spPr>
          <a:xfrm rot="1800000">
            <a:off x="2267062" y="266626"/>
            <a:ext cx="4385045" cy="450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PA_圆角矩形 1"/>
          <p:cNvSpPr/>
          <p:nvPr>
            <p:custDataLst>
              <p:tags r:id="rId6"/>
            </p:custDataLst>
          </p:nvPr>
        </p:nvSpPr>
        <p:spPr>
          <a:xfrm rot="1800000">
            <a:off x="-346825" y="5960994"/>
            <a:ext cx="4386631" cy="450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8" name="Picture 25" descr="C:\Users\Administrator\Desktop\定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03406" y="1428285"/>
            <a:ext cx="3678803" cy="49103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2" name="Picture 26" descr="C:\Users\Administrator\Desktop\社科数托邦微信二维码50cm.jpg"/>
          <p:cNvPicPr>
            <a:picLocks noChangeAspect="1"/>
          </p:cNvPicPr>
          <p:nvPr/>
        </p:nvPicPr>
        <p:blipFill>
          <a:blip r:embed="rId8" cstate="print"/>
          <a:srcRect l="5292" t="5292" r="6161" b="5457"/>
          <a:stretch>
            <a:fillRect/>
          </a:stretch>
        </p:blipFill>
        <p:spPr>
          <a:xfrm>
            <a:off x="7423150" y="2367280"/>
            <a:ext cx="2523490" cy="2576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658735" y="5352415"/>
            <a:ext cx="2553335" cy="575945"/>
          </a:xfrm>
          <a:prstGeom prst="rect">
            <a:avLst/>
          </a:prstGeom>
          <a:noFill/>
        </p:spPr>
        <p:txBody>
          <a:bodyPr wrap="square" lIns="115187" tIns="57593" rIns="115187" bIns="57593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000" b="1" kern="1200" cap="none" spc="0" normalizeH="0" baseline="0" noProof="0" dirty="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cs typeface="+mn-cs"/>
                <a:sym typeface="方正中雅宋_GBK" panose="02000000000000000000" charset="-122"/>
              </a:rPr>
              <a:t>社科数托邦</a:t>
            </a:r>
            <a:endParaRPr kumimoji="0" lang="zh-CN" altLang="en-US" sz="3000" b="1" kern="1200" cap="none" spc="0" normalizeH="0" baseline="0" noProof="0" dirty="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cs typeface="+mn-cs"/>
              <a:sym typeface="方正中雅宋_GBK" panose="02000000000000000000" charset="-122"/>
            </a:endParaRPr>
          </a:p>
        </p:txBody>
      </p:sp>
      <p:pic>
        <p:nvPicPr>
          <p:cNvPr id="8206" name="图片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93735" y="1284605"/>
            <a:ext cx="753110" cy="753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3776345" y="506095"/>
            <a:ext cx="43834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>
                <a:solidFill>
                  <a:schemeClr val="accent2"/>
                </a:solidFill>
                <a:latin typeface="方正粗雅宋_GBK" panose="02000000000000000000" charset="-122"/>
                <a:ea typeface="方正粗雅宋_GBK" panose="02000000000000000000" charset="-122"/>
              </a:rPr>
              <a:t>交流互动</a:t>
            </a:r>
            <a:endParaRPr lang="zh-CN" altLang="en-US" sz="5400" b="1">
              <a:solidFill>
                <a:schemeClr val="accent2"/>
              </a:solidFill>
              <a:latin typeface="方正粗雅宋_GBK" panose="02000000000000000000" charset="-122"/>
              <a:ea typeface="方正粗雅宋_GBK" panose="02000000000000000000" charset="-122"/>
            </a:endParaRPr>
          </a:p>
        </p:txBody>
      </p:sp>
    </p:spTree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1" descr="C:\Users\Administrator\Desktop\78f58PICIKZ_102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317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2663" y="-50800"/>
            <a:ext cx="3440112" cy="100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Box 23"/>
          <p:cNvSpPr txBox="1"/>
          <p:nvPr/>
        </p:nvSpPr>
        <p:spPr>
          <a:xfrm>
            <a:off x="6057900" y="5360988"/>
            <a:ext cx="1482725" cy="3698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…      …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2772" name="组合 10"/>
          <p:cNvGrpSpPr/>
          <p:nvPr/>
        </p:nvGrpSpPr>
        <p:grpSpPr>
          <a:xfrm>
            <a:off x="430213" y="392113"/>
            <a:ext cx="1527175" cy="1243012"/>
            <a:chOff x="9634212" y="2039909"/>
            <a:chExt cx="1526425" cy="1243135"/>
          </a:xfrm>
        </p:grpSpPr>
        <p:sp>
          <p:nvSpPr>
            <p:cNvPr id="79" name="直角三角形 78"/>
            <p:cNvSpPr/>
            <p:nvPr/>
          </p:nvSpPr>
          <p:spPr>
            <a:xfrm rot="2045319" flipH="1" flipV="1">
              <a:off x="9672293" y="2852789"/>
              <a:ext cx="431588" cy="430255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A54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直角三角形 79"/>
            <p:cNvSpPr/>
            <p:nvPr/>
          </p:nvSpPr>
          <p:spPr>
            <a:xfrm rot="9519910" flipH="1" flipV="1">
              <a:off x="10116575" y="2039909"/>
              <a:ext cx="430001" cy="430255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0A54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直角三角形 80"/>
            <p:cNvSpPr/>
            <p:nvPr/>
          </p:nvSpPr>
          <p:spPr>
            <a:xfrm rot="3845319" flipH="1" flipV="1">
              <a:off x="9633350" y="2424984"/>
              <a:ext cx="231798" cy="230074"/>
            </a:xfrm>
            <a:prstGeom prst="rtTriangle">
              <a:avLst/>
            </a:prstGeom>
            <a:solidFill>
              <a:srgbClr val="1448B0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直角三角形 81"/>
            <p:cNvSpPr/>
            <p:nvPr/>
          </p:nvSpPr>
          <p:spPr>
            <a:xfrm rot="6003094" flipH="1" flipV="1">
              <a:off x="10444828" y="2232238"/>
              <a:ext cx="673167" cy="758452"/>
            </a:xfrm>
            <a:prstGeom prst="rtTriangle">
              <a:avLst/>
            </a:prstGeom>
            <a:solidFill>
              <a:srgbClr val="113C91">
                <a:alpha val="6549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2777" name="组合 96"/>
          <p:cNvGrpSpPr/>
          <p:nvPr/>
        </p:nvGrpSpPr>
        <p:grpSpPr>
          <a:xfrm>
            <a:off x="-153987" y="2557463"/>
            <a:ext cx="12506325" cy="957262"/>
            <a:chOff x="52573" y="2567443"/>
            <a:chExt cx="9272959" cy="726768"/>
          </a:xfrm>
        </p:grpSpPr>
        <p:sp>
          <p:nvSpPr>
            <p:cNvPr id="83" name="直角三角形 82"/>
            <p:cNvSpPr/>
            <p:nvPr/>
          </p:nvSpPr>
          <p:spPr>
            <a:xfrm rot="13528439">
              <a:off x="48492" y="2576344"/>
              <a:ext cx="248282" cy="240123"/>
            </a:xfrm>
            <a:prstGeom prst="rtTriangle">
              <a:avLst/>
            </a:prstGeom>
            <a:solidFill>
              <a:srgbClr val="25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" name="直角三角形 84"/>
            <p:cNvSpPr/>
            <p:nvPr/>
          </p:nvSpPr>
          <p:spPr>
            <a:xfrm rot="2800532">
              <a:off x="9081329" y="2571523"/>
              <a:ext cx="248282" cy="240122"/>
            </a:xfrm>
            <a:prstGeom prst="rtTriangle">
              <a:avLst/>
            </a:prstGeom>
            <a:solidFill>
              <a:srgbClr val="254B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4161725" y="3212254"/>
              <a:ext cx="1152352" cy="819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2181893" y="3182123"/>
              <a:ext cx="5112016" cy="27720"/>
            </a:xfrm>
            <a:prstGeom prst="rect">
              <a:avLst/>
            </a:prstGeom>
            <a:solidFill>
              <a:srgbClr val="113C9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782" name="TextBox 23"/>
          <p:cNvSpPr txBox="1"/>
          <p:nvPr/>
        </p:nvSpPr>
        <p:spPr>
          <a:xfrm>
            <a:off x="4106863" y="2293938"/>
            <a:ext cx="5621337" cy="830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800" b="1" dirty="0">
                <a:solidFill>
                  <a:srgbClr val="1C289C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Thank  You</a:t>
            </a:r>
            <a:r>
              <a:rPr lang="zh-CN" altLang="en-US" sz="4800" b="1" dirty="0">
                <a:solidFill>
                  <a:srgbClr val="1C289C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！</a:t>
            </a:r>
            <a:endParaRPr lang="zh-CN" altLang="en-US" sz="4800" b="1" dirty="0">
              <a:solidFill>
                <a:srgbClr val="1C289C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32783" name="Picture 16" descr="C:\Users\Administrator\Desktop\图片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403" y="3282950"/>
            <a:ext cx="11339512" cy="38846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784" name="组合 41"/>
          <p:cNvGrpSpPr/>
          <p:nvPr/>
        </p:nvGrpSpPr>
        <p:grpSpPr>
          <a:xfrm>
            <a:off x="1357313" y="4198938"/>
            <a:ext cx="7881937" cy="1917700"/>
            <a:chOff x="1358374" y="4198812"/>
            <a:chExt cx="7880448" cy="1917288"/>
          </a:xfrm>
        </p:grpSpPr>
        <p:sp>
          <p:nvSpPr>
            <p:cNvPr id="32785" name="TextBox 15"/>
            <p:cNvSpPr txBox="1"/>
            <p:nvPr/>
          </p:nvSpPr>
          <p:spPr>
            <a:xfrm>
              <a:off x="1358374" y="4198812"/>
              <a:ext cx="1222038" cy="9787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皮 书</a:t>
              </a:r>
              <a:endParaRPr lang="en-US" altLang="zh-CN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数据库</a:t>
              </a:r>
              <a:endParaRPr lang="en-US" altLang="zh-CN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</p:txBody>
        </p:sp>
        <p:sp>
          <p:nvSpPr>
            <p:cNvPr id="32787" name="TextBox 17"/>
            <p:cNvSpPr txBox="1"/>
            <p:nvPr/>
          </p:nvSpPr>
          <p:spPr>
            <a:xfrm>
              <a:off x="2509451" y="4920352"/>
              <a:ext cx="1069975" cy="60939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一带一路</a:t>
              </a:r>
              <a:endParaRPr lang="en-US" altLang="zh-CN" sz="1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数据库</a:t>
              </a:r>
              <a:endParaRPr lang="zh-CN" altLang="en-US" sz="1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</p:txBody>
        </p:sp>
        <p:sp>
          <p:nvSpPr>
            <p:cNvPr id="32789" name="TextBox 21"/>
            <p:cNvSpPr txBox="1"/>
            <p:nvPr/>
          </p:nvSpPr>
          <p:spPr>
            <a:xfrm>
              <a:off x="5068362" y="5347309"/>
              <a:ext cx="1069975" cy="51674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集  刊</a:t>
              </a:r>
              <a:endParaRPr lang="en-US" altLang="zh-CN" sz="12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数据库</a:t>
              </a:r>
              <a:endParaRPr lang="zh-CN" altLang="en-US" sz="12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</p:txBody>
        </p:sp>
        <p:sp>
          <p:nvSpPr>
            <p:cNvPr id="32790" name="TextBox 23"/>
            <p:cNvSpPr txBox="1"/>
            <p:nvPr/>
          </p:nvSpPr>
          <p:spPr>
            <a:xfrm>
              <a:off x="6008749" y="5400308"/>
              <a:ext cx="1482725" cy="3698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…      …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791" name="TextBox 26"/>
            <p:cNvSpPr txBox="1"/>
            <p:nvPr/>
          </p:nvSpPr>
          <p:spPr>
            <a:xfrm rot="-324455">
              <a:off x="6741951" y="5746744"/>
              <a:ext cx="2496871" cy="36935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方正中雅宋_GBK" panose="02000000000000000000" charset="-122"/>
                  <a:ea typeface="方正中雅宋_GBK" panose="02000000000000000000" charset="-122"/>
                  <a:sym typeface="方正中雅宋_GBK" panose="02000000000000000000" charset="-122"/>
                </a:rPr>
                <a:t>社科文献数字出版号</a:t>
              </a:r>
              <a:endParaRPr lang="zh-CN" altLang="en-US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endParaRPr>
            </a:p>
          </p:txBody>
        </p:sp>
      </p:grpSp>
      <p:sp>
        <p:nvSpPr>
          <p:cNvPr id="3079" name="TextBox 16"/>
          <p:cNvSpPr txBox="1"/>
          <p:nvPr/>
        </p:nvSpPr>
        <p:spPr>
          <a:xfrm>
            <a:off x="3489079" y="5109740"/>
            <a:ext cx="1071604" cy="7550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sz="12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台湾大陆同乡会文献</a:t>
            </a:r>
            <a:endParaRPr lang="zh-CN" sz="12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sz="12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数据库</a:t>
            </a:r>
            <a:endParaRPr lang="zh-CN" sz="12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3081" name="TextBox 18"/>
          <p:cNvSpPr txBox="1"/>
          <p:nvPr/>
        </p:nvSpPr>
        <p:spPr>
          <a:xfrm>
            <a:off x="4428490" y="5356225"/>
            <a:ext cx="958850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sz="10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中国乡村</a:t>
            </a:r>
            <a:endParaRPr lang="zh-CN" sz="10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pPr algn="ctr"/>
            <a:r>
              <a:rPr lang="zh-CN" sz="10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研究数据库</a:t>
            </a:r>
            <a:endParaRPr lang="zh-CN" sz="10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</p:spTree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602663" y="-50800"/>
            <a:ext cx="3440112" cy="100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任意多边形 40"/>
          <p:cNvSpPr/>
          <p:nvPr/>
        </p:nvSpPr>
        <p:spPr>
          <a:xfrm flipH="1" flipV="1">
            <a:off x="1587500" y="1760538"/>
            <a:ext cx="10367963" cy="3898900"/>
          </a:xfrm>
          <a:custGeom>
            <a:avLst/>
            <a:gdLst>
              <a:gd name="connsiteX0" fmla="*/ 0 w 20"/>
              <a:gd name="connsiteY0" fmla="*/ 2 h 20"/>
              <a:gd name="connsiteX1" fmla="*/ 5 w 20"/>
              <a:gd name="connsiteY1" fmla="*/ 4 h 20"/>
              <a:gd name="connsiteX2" fmla="*/ 10 w 20"/>
              <a:gd name="connsiteY2" fmla="*/ 2 h 20"/>
              <a:gd name="connsiteX3" fmla="*/ 14 w 20"/>
              <a:gd name="connsiteY3" fmla="*/ 0 h 20"/>
              <a:gd name="connsiteX4" fmla="*/ 16 w 20"/>
              <a:gd name="connsiteY4" fmla="*/ 0 h 20"/>
              <a:gd name="connsiteX5" fmla="*/ 20 w 20"/>
              <a:gd name="connsiteY5" fmla="*/ 2 h 20"/>
              <a:gd name="connsiteX6" fmla="*/ 20 w 20"/>
              <a:gd name="connsiteY6" fmla="*/ 18 h 20"/>
              <a:gd name="connsiteX7" fmla="*/ 15 w 20"/>
              <a:gd name="connsiteY7" fmla="*/ 16 h 20"/>
              <a:gd name="connsiteX8" fmla="*/ 10 w 20"/>
              <a:gd name="connsiteY8" fmla="*/ 18 h 20"/>
              <a:gd name="connsiteX9" fmla="*/ 6 w 20"/>
              <a:gd name="connsiteY9" fmla="*/ 20 h 20"/>
              <a:gd name="connsiteX10" fmla="*/ 4 w 20"/>
              <a:gd name="connsiteY10" fmla="*/ 20 h 20"/>
              <a:gd name="connsiteX11" fmla="*/ 0 w 20"/>
              <a:gd name="connsiteY11" fmla="*/ 18 h 20"/>
              <a:gd name="connsiteX12" fmla="*/ 0 w 20"/>
              <a:gd name="connsiteY12" fmla="*/ 2 h 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" h="20">
                <a:moveTo>
                  <a:pt x="0" y="2"/>
                </a:moveTo>
                <a:cubicBezTo>
                  <a:pt x="0" y="3"/>
                  <a:pt x="2" y="4"/>
                  <a:pt x="5" y="4"/>
                </a:cubicBezTo>
                <a:cubicBezTo>
                  <a:pt x="8" y="4"/>
                  <a:pt x="10" y="3"/>
                  <a:pt x="10" y="2"/>
                </a:cubicBezTo>
                <a:cubicBezTo>
                  <a:pt x="10" y="1"/>
                  <a:pt x="12" y="0"/>
                  <a:pt x="14" y="0"/>
                </a:cubicBezTo>
                <a:lnTo>
                  <a:pt x="16" y="0"/>
                </a:lnTo>
                <a:cubicBezTo>
                  <a:pt x="18" y="0"/>
                  <a:pt x="20" y="1"/>
                  <a:pt x="20" y="2"/>
                </a:cubicBezTo>
                <a:lnTo>
                  <a:pt x="20" y="18"/>
                </a:lnTo>
                <a:cubicBezTo>
                  <a:pt x="20" y="17"/>
                  <a:pt x="18" y="16"/>
                  <a:pt x="15" y="16"/>
                </a:cubicBezTo>
                <a:cubicBezTo>
                  <a:pt x="12" y="16"/>
                  <a:pt x="10" y="17"/>
                  <a:pt x="10" y="18"/>
                </a:cubicBezTo>
                <a:cubicBezTo>
                  <a:pt x="10" y="19"/>
                  <a:pt x="8" y="20"/>
                  <a:pt x="6" y="20"/>
                </a:cubicBezTo>
                <a:lnTo>
                  <a:pt x="4" y="20"/>
                </a:lnTo>
                <a:cubicBezTo>
                  <a:pt x="2" y="20"/>
                  <a:pt x="0" y="19"/>
                  <a:pt x="0" y="18"/>
                </a:cubicBezTo>
                <a:lnTo>
                  <a:pt x="0" y="2"/>
                </a:lnTo>
                <a:close/>
              </a:path>
            </a:pathLst>
          </a:custGeom>
          <a:solidFill>
            <a:srgbClr val="15208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任意多边形 43"/>
          <p:cNvSpPr/>
          <p:nvPr/>
        </p:nvSpPr>
        <p:spPr>
          <a:xfrm>
            <a:off x="361950" y="2155825"/>
            <a:ext cx="966788" cy="3140075"/>
          </a:xfrm>
          <a:custGeom>
            <a:avLst/>
            <a:gdLst/>
            <a:ahLst/>
            <a:cxnLst/>
            <a:rect l="l" t="t" r="r" b="b"/>
            <a:pathLst>
              <a:path w="720000" h="2520000">
                <a:moveTo>
                  <a:pt x="531854" y="89764"/>
                </a:moveTo>
                <a:lnTo>
                  <a:pt x="125832" y="563456"/>
                </a:lnTo>
                <a:lnTo>
                  <a:pt x="125832" y="602524"/>
                </a:lnTo>
                <a:lnTo>
                  <a:pt x="230477" y="602524"/>
                </a:lnTo>
                <a:lnTo>
                  <a:pt x="230477" y="2382880"/>
                </a:lnTo>
                <a:lnTo>
                  <a:pt x="531854" y="2382880"/>
                </a:lnTo>
                <a:close/>
                <a:moveTo>
                  <a:pt x="0" y="0"/>
                </a:moveTo>
                <a:lnTo>
                  <a:pt x="720000" y="0"/>
                </a:lnTo>
                <a:lnTo>
                  <a:pt x="7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15208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3" name="文本框 37"/>
          <p:cNvSpPr txBox="1"/>
          <p:nvPr/>
        </p:nvSpPr>
        <p:spPr>
          <a:xfrm>
            <a:off x="2039938" y="2917825"/>
            <a:ext cx="8587740" cy="14452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  </a:t>
            </a:r>
            <a:r>
              <a:rPr lang="zh-CN" altLang="en-US" sz="4400" b="1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关注中国，深耕学术，聚焦热点</a:t>
            </a:r>
            <a:endParaRPr lang="zh-CN" altLang="en-US" sz="4400" b="1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cs typeface="宋体" panose="02010600030101010101" pitchFamily="2" charset="-122"/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altLang="zh-CN" sz="440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       </a:t>
            </a:r>
            <a:endParaRPr lang="zh-CN" altLang="en-US" sz="4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174" name="矩形 51"/>
          <p:cNvSpPr/>
          <p:nvPr/>
        </p:nvSpPr>
        <p:spPr>
          <a:xfrm>
            <a:off x="3637915" y="3746500"/>
            <a:ext cx="1085913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社科文献系列</a:t>
            </a:r>
            <a:r>
              <a:rPr lang="zh-CN" altLang="en-US" sz="3200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数据库，其实就在你身边</a:t>
            </a:r>
            <a:r>
              <a:rPr lang="zh-CN" altLang="en-US" sz="4000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altLang="zh-CN" sz="4400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]</a:t>
            </a:r>
            <a:endParaRPr lang="en-US" altLang="zh-CN" sz="4400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en-US" altLang="zh-CN" sz="4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</p:spTree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3000"/>
          </a:blip>
          <a:stretch>
            <a:fillRect/>
          </a:stretch>
        </a:blipFill>
        <a:effectLst/>
      </p:bgPr>
    </p:bg>
    <p:spTree>
      <p:nvGrpSpPr>
        <p:cNvPr id="1" name="íşlid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śḷîḓé"/>
          <p:cNvSpPr>
            <a:spLocks noGrp="1"/>
          </p:cNvSpPr>
          <p:nvPr>
            <p:ph type="body" orient="vert" idx="4294967295"/>
          </p:nvPr>
        </p:nvSpPr>
        <p:spPr>
          <a:xfrm>
            <a:off x="2273300" y="4984750"/>
            <a:ext cx="7734300" cy="47815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扫码访问数据库首页</a:t>
            </a:r>
            <a:endParaRPr lang="en-US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íSḻïdè"/>
          <p:cNvSpPr>
            <a:spLocks noGrp="1"/>
          </p:cNvSpPr>
          <p:nvPr>
            <p:ph type="body" sz="quarter" idx="4294967295"/>
          </p:nvPr>
        </p:nvSpPr>
        <p:spPr>
          <a:xfrm>
            <a:off x="0" y="1827530"/>
            <a:ext cx="12192000" cy="1582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5400" b="1" dirty="0"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rgbClr val="D1A667"/>
                    </a:gs>
                  </a:gsLst>
                  <a:lin ang="2700000" scaled="1"/>
                </a:gradFill>
                <a:latin typeface="+mj-ea"/>
                <a:ea typeface="+mj-ea"/>
                <a:cs typeface="+mj-cs"/>
                <a:sym typeface="Arial" panose="020B0604020202020204" pitchFamily="34" charset="0"/>
              </a:rPr>
              <a:t>皮书数据库</a:t>
            </a:r>
            <a:endParaRPr lang="zh-CN" altLang="en-US" sz="5400" b="1" dirty="0"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rgbClr val="D1A667"/>
                  </a:gs>
                </a:gsLst>
                <a:lin ang="2700000" scaled="1"/>
              </a:gradFill>
              <a:latin typeface="+mj-ea"/>
              <a:ea typeface="+mj-ea"/>
              <a:cs typeface="+mj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分析解读当下中国发展变迁的智库产品与知识服务平台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305" y="3777615"/>
            <a:ext cx="1044000" cy="1044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剪去单角的矩形 48"/>
          <p:cNvSpPr/>
          <p:nvPr/>
        </p:nvSpPr>
        <p:spPr>
          <a:xfrm flipV="1">
            <a:off x="1270" y="440690"/>
            <a:ext cx="245618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9" name="TextBox 37"/>
          <p:cNvSpPr txBox="1"/>
          <p:nvPr/>
        </p:nvSpPr>
        <p:spPr>
          <a:xfrm>
            <a:off x="101600" y="464820"/>
            <a:ext cx="27743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01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7173" name="TextBox 7"/>
          <p:cNvSpPr txBox="1"/>
          <p:nvPr/>
        </p:nvSpPr>
        <p:spPr>
          <a:xfrm>
            <a:off x="957263" y="2133600"/>
            <a:ext cx="10563225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eaLnBrk="0" hangingPunct="0">
              <a:lnSpc>
                <a:spcPct val="150000"/>
              </a:lnSpc>
            </a:pP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sym typeface="方正中雅宋_GBK" panose="02000000000000000000" charset="-122"/>
              </a:rPr>
              <a:t>十七、十八世纪的英国，官方或社会组织正式文件，多以白皮书命名。</a:t>
            </a:r>
            <a:endParaRPr lang="zh-CN" altLang="en-US" sz="2000" dirty="0">
              <a:solidFill>
                <a:srgbClr val="1C289C"/>
              </a:solidFill>
              <a:latin typeface="微软雅黑" panose="020B0503020204020204" charset="-122"/>
              <a:ea typeface="微软雅黑" panose="020B0503020204020204" charset="-122"/>
              <a:sym typeface="方正中雅宋_GBK" panose="02000000000000000000" charset="-122"/>
            </a:endParaRPr>
          </a:p>
        </p:txBody>
      </p:sp>
      <p:sp>
        <p:nvSpPr>
          <p:cNvPr id="7174" name="Rectangle 24"/>
          <p:cNvSpPr/>
          <p:nvPr/>
        </p:nvSpPr>
        <p:spPr>
          <a:xfrm>
            <a:off x="1019175" y="1522095"/>
            <a:ext cx="2090420" cy="508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lIns="121910" tIns="60955" rIns="121910" bIns="109714" anchor="ctr"/>
          <a:lstStyle/>
          <a:p>
            <a:pPr lvl="0" indent="0" algn="ctr" defTabSz="542925"/>
            <a:endParaRPr lang="en-US" altLang="en-US" sz="16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4475" y="1541463"/>
            <a:ext cx="243046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C289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起   源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1C289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  <p:sp>
        <p:nvSpPr>
          <p:cNvPr id="7178" name="矩形 15"/>
          <p:cNvSpPr/>
          <p:nvPr/>
        </p:nvSpPr>
        <p:spPr>
          <a:xfrm>
            <a:off x="982345" y="3540125"/>
            <a:ext cx="1045845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>
              <a:lnSpc>
                <a:spcPct val="150000"/>
              </a:lnSpc>
            </a:pP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第一本皮书：</a:t>
            </a:r>
            <a:r>
              <a:rPr lang="en-US" altLang="zh-CN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1996</a:t>
            </a: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年</a:t>
            </a:r>
            <a:r>
              <a:rPr lang="en-US" altLang="zh-CN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11</a:t>
            </a: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月出版“经济蓝皮书”</a:t>
            </a:r>
            <a:r>
              <a:rPr lang="en-US" altLang="zh-CN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《</a:t>
            </a: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一九九七年中国：经济形势分析与预测</a:t>
            </a:r>
            <a:r>
              <a:rPr lang="en-US" altLang="zh-CN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》</a:t>
            </a:r>
            <a:endParaRPr lang="en-US" altLang="zh-CN" sz="2000" dirty="0">
              <a:solidFill>
                <a:srgbClr val="1C289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lvl="0" indent="0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 蓝皮书、绿皮书、黄皮书</a:t>
            </a:r>
            <a:endParaRPr lang="zh-CN" altLang="en-US" sz="2000" dirty="0">
              <a:solidFill>
                <a:srgbClr val="1C289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lvl="0" indent="0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 </a:t>
            </a: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年出版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400</a:t>
            </a: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多个品种</a:t>
            </a:r>
            <a:endParaRPr lang="zh-CN" altLang="en-US" sz="2000" dirty="0">
              <a:solidFill>
                <a:srgbClr val="1C289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lvl="0" indent="0" eaLnBrk="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 </a:t>
            </a: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涵盖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经济、社会、区域、行业、文化传媒、国际问题</a:t>
            </a:r>
            <a:r>
              <a:rPr lang="zh-CN" altLang="en-US" sz="20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六大领域</a:t>
            </a:r>
            <a:endParaRPr lang="zh-CN" altLang="en-US" sz="2400" dirty="0">
              <a:solidFill>
                <a:srgbClr val="1C289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  <a:p>
            <a:pPr lvl="0" indent="0" eaLnBrk="0" hangingPunct="0"/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  <p:sp>
        <p:nvSpPr>
          <p:cNvPr id="2" name="Rectangle 24"/>
          <p:cNvSpPr/>
          <p:nvPr/>
        </p:nvSpPr>
        <p:spPr>
          <a:xfrm>
            <a:off x="1019175" y="2873375"/>
            <a:ext cx="2090420" cy="508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lIns="121910" tIns="60955" rIns="121910" bIns="109714" anchor="ctr"/>
          <a:lstStyle/>
          <a:p>
            <a:pPr lvl="0" indent="0" algn="ctr" defTabSz="542925"/>
            <a:endParaRPr lang="en-US" altLang="en-US" sz="16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1514475" y="2896553"/>
            <a:ext cx="243046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1C289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发   展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1C289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</p:spTree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Rectangle 6"/>
          <p:cNvSpPr/>
          <p:nvPr/>
        </p:nvSpPr>
        <p:spPr>
          <a:xfrm>
            <a:off x="674688" y="1018627"/>
            <a:ext cx="10620566" cy="110680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“皮书系列”：国家“十三五”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“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十四五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”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 国家重点图书出版规划项目。教育蓝皮书、环境绿皮书等入选国家社会科学基金项目。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0" y="2600960"/>
          <a:ext cx="11762105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" name="矩形 9"/>
          <p:cNvSpPr/>
          <p:nvPr/>
        </p:nvSpPr>
        <p:spPr>
          <a:xfrm>
            <a:off x="896746" y="2060606"/>
            <a:ext cx="6096000" cy="5403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中雅宋_GBK" panose="02000000000000000000" charset="-122"/>
              </a:rPr>
              <a:t>库内资源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中雅宋_GBK" panose="02000000000000000000" charset="-122"/>
              </a:rPr>
              <a:t>多次被国家项目成果引用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中雅宋_GBK" panose="02000000000000000000" charset="-122"/>
              </a:rPr>
              <a:t>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方正中雅宋_GBK" panose="02000000000000000000" charset="-122"/>
            </a:endParaRPr>
          </a:p>
        </p:txBody>
      </p:sp>
      <p:sp>
        <p:nvSpPr>
          <p:cNvPr id="2" name="剪去单角的矩形 31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33"/>
          <p:cNvSpPr txBox="1"/>
          <p:nvPr/>
        </p:nvSpPr>
        <p:spPr>
          <a:xfrm>
            <a:off x="304800" y="419100"/>
            <a:ext cx="15113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4" name="TextBox 35"/>
          <p:cNvSpPr txBox="1"/>
          <p:nvPr/>
        </p:nvSpPr>
        <p:spPr>
          <a:xfrm>
            <a:off x="330200" y="431800"/>
            <a:ext cx="151130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5" name="剪去单角的矩形 48"/>
          <p:cNvSpPr/>
          <p:nvPr/>
        </p:nvSpPr>
        <p:spPr>
          <a:xfrm flipV="1">
            <a:off x="0" y="398780"/>
            <a:ext cx="245618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37"/>
          <p:cNvSpPr txBox="1"/>
          <p:nvPr/>
        </p:nvSpPr>
        <p:spPr>
          <a:xfrm>
            <a:off x="135255" y="419100"/>
            <a:ext cx="277431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01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</p:spTree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剪去单角的矩形 31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19" name="TextBox 33"/>
          <p:cNvSpPr txBox="1"/>
          <p:nvPr/>
        </p:nvSpPr>
        <p:spPr>
          <a:xfrm>
            <a:off x="304800" y="419100"/>
            <a:ext cx="15113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38" name="剪去单角的矩形 37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1" name="TextBox 35"/>
          <p:cNvSpPr txBox="1"/>
          <p:nvPr/>
        </p:nvSpPr>
        <p:spPr>
          <a:xfrm>
            <a:off x="330200" y="431800"/>
            <a:ext cx="151130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49" name="剪去单角的矩形 48"/>
          <p:cNvSpPr/>
          <p:nvPr/>
        </p:nvSpPr>
        <p:spPr>
          <a:xfrm flipV="1">
            <a:off x="0" y="398780"/>
            <a:ext cx="595249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3" name="TextBox 37"/>
          <p:cNvSpPr txBox="1"/>
          <p:nvPr/>
        </p:nvSpPr>
        <p:spPr>
          <a:xfrm>
            <a:off x="184150" y="419100"/>
            <a:ext cx="585470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01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</a:t>
            </a:r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——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关注中国方方面面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grpSp>
        <p:nvGrpSpPr>
          <p:cNvPr id="42" name="组合 41"/>
          <p:cNvGrpSpPr/>
          <p:nvPr>
            <p:custDataLst>
              <p:tags r:id="rId1"/>
            </p:custDataLst>
          </p:nvPr>
        </p:nvGrpSpPr>
        <p:grpSpPr>
          <a:xfrm>
            <a:off x="5141512" y="4640430"/>
            <a:ext cx="5536565" cy="796342"/>
            <a:chOff x="4276007" y="4696945"/>
            <a:chExt cx="5536565" cy="796342"/>
          </a:xfrm>
        </p:grpSpPr>
        <p:sp>
          <p:nvSpPr>
            <p:cNvPr id="13" name="圆角矩形 12"/>
            <p:cNvSpPr/>
            <p:nvPr>
              <p:custDataLst>
                <p:tags r:id="rId2"/>
              </p:custDataLst>
            </p:nvPr>
          </p:nvSpPr>
          <p:spPr>
            <a:xfrm rot="21439215">
              <a:off x="4276007" y="4696945"/>
              <a:ext cx="786823" cy="796342"/>
            </a:xfrm>
            <a:prstGeom prst="roundRect">
              <a:avLst>
                <a:gd name="adj" fmla="val 18567"/>
              </a:avLst>
            </a:prstGeom>
            <a:solidFill>
              <a:srgbClr val="00B0F0"/>
            </a:solidFill>
            <a:ln>
              <a:solidFill>
                <a:srgbClr val="00B0F0">
                  <a:lumMod val="75000"/>
                </a:srgbClr>
              </a:solidFill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 fontScale="92500" lnSpcReduction="10000"/>
            </a:bodyPr>
            <a:lstStyle/>
            <a:p>
              <a:pPr algn="ctr"/>
              <a:r>
                <a:rPr lang="en-US" sz="480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5</a:t>
              </a:r>
              <a:endParaRPr lang="en-US" sz="48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18" name="直接箭头连接符 17"/>
            <p:cNvCxnSpPr/>
            <p:nvPr>
              <p:custDataLst>
                <p:tags r:id="rId3"/>
              </p:custDataLst>
            </p:nvPr>
          </p:nvCxnSpPr>
          <p:spPr>
            <a:xfrm>
              <a:off x="5081016" y="5024059"/>
              <a:ext cx="945996" cy="0"/>
            </a:xfrm>
            <a:prstGeom prst="straightConnector1">
              <a:avLst/>
            </a:prstGeom>
            <a:ln>
              <a:solidFill>
                <a:sysClr val="window" lastClr="FFFFFF">
                  <a:lumMod val="75000"/>
                </a:sysClr>
              </a:solidFill>
              <a:tailEnd type="triangle"/>
            </a:ln>
          </p:spPr>
          <p:style>
            <a:lnRef idx="1">
              <a:srgbClr val="CE7932"/>
            </a:lnRef>
            <a:fillRef idx="0">
              <a:srgbClr val="CE7932"/>
            </a:fillRef>
            <a:effectRef idx="0">
              <a:srgbClr val="CE7932"/>
            </a:effectRef>
            <a:fontRef idx="minor">
              <a:srgbClr val="5F5F5F"/>
            </a:fontRef>
          </p:style>
        </p:cxnSp>
        <p:sp>
          <p:nvSpPr>
            <p:cNvPr id="19" name="标题 1"/>
            <p:cNvSpPr txBox="1"/>
            <p:nvPr>
              <p:custDataLst>
                <p:tags r:id="rId4"/>
              </p:custDataLst>
            </p:nvPr>
          </p:nvSpPr>
          <p:spPr>
            <a:xfrm>
              <a:off x="6094647" y="4709010"/>
              <a:ext cx="3717925" cy="415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zh-CN" altLang="en-US" sz="2400" b="1" dirty="0">
                  <a:solidFill>
                    <a:srgbClr val="00B0F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方正中雅宋_GBK" panose="02000000000000000000" charset="-122"/>
                </a:rPr>
                <a:t>中国文化传媒数据库</a:t>
              </a:r>
              <a:endParaRPr lang="zh-CN" altLang="en-US" sz="24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方正中雅宋_GBK" panose="02000000000000000000" charset="-122"/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5"/>
            </p:custDataLst>
          </p:nvPr>
        </p:nvGrpSpPr>
        <p:grpSpPr>
          <a:xfrm>
            <a:off x="5324754" y="3825164"/>
            <a:ext cx="5008880" cy="831901"/>
            <a:chOff x="4459249" y="3881679"/>
            <a:chExt cx="5008880" cy="831901"/>
          </a:xfrm>
        </p:grpSpPr>
        <p:sp>
          <p:nvSpPr>
            <p:cNvPr id="12" name="圆角矩形 11"/>
            <p:cNvSpPr/>
            <p:nvPr>
              <p:custDataLst>
                <p:tags r:id="rId6"/>
              </p:custDataLst>
            </p:nvPr>
          </p:nvSpPr>
          <p:spPr>
            <a:xfrm rot="21439215">
              <a:off x="4459249" y="3917239"/>
              <a:ext cx="786824" cy="796341"/>
            </a:xfrm>
            <a:prstGeom prst="roundRect">
              <a:avLst>
                <a:gd name="adj" fmla="val 18567"/>
              </a:avLst>
            </a:prstGeom>
            <a:solidFill>
              <a:srgbClr val="FFC000"/>
            </a:solidFill>
            <a:ln>
              <a:solidFill>
                <a:srgbClr val="FFC000">
                  <a:lumMod val="75000"/>
                </a:srgbClr>
              </a:solidFill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/>
              <a:r>
                <a:rPr lang="en-US" sz="480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4</a:t>
              </a:r>
              <a:endParaRPr lang="en-US" sz="48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21" name="直接箭头连接符 20"/>
            <p:cNvCxnSpPr/>
            <p:nvPr>
              <p:custDataLst>
                <p:tags r:id="rId7"/>
              </p:custDataLst>
            </p:nvPr>
          </p:nvCxnSpPr>
          <p:spPr>
            <a:xfrm>
              <a:off x="5244860" y="4196859"/>
              <a:ext cx="945996" cy="0"/>
            </a:xfrm>
            <a:prstGeom prst="straightConnector1">
              <a:avLst/>
            </a:prstGeom>
            <a:ln>
              <a:solidFill>
                <a:sysClr val="window" lastClr="FFFFFF">
                  <a:lumMod val="75000"/>
                </a:sysClr>
              </a:solidFill>
              <a:tailEnd type="triangle"/>
            </a:ln>
          </p:spPr>
          <p:style>
            <a:lnRef idx="1">
              <a:srgbClr val="CE7932"/>
            </a:lnRef>
            <a:fillRef idx="0">
              <a:srgbClr val="CE7932"/>
            </a:fillRef>
            <a:effectRef idx="0">
              <a:srgbClr val="CE7932"/>
            </a:effectRef>
            <a:fontRef idx="minor">
              <a:srgbClr val="5F5F5F"/>
            </a:fontRef>
          </p:style>
        </p:cxnSp>
        <p:sp>
          <p:nvSpPr>
            <p:cNvPr id="22" name="标题 1"/>
            <p:cNvSpPr txBox="1"/>
            <p:nvPr>
              <p:custDataLst>
                <p:tags r:id="rId8"/>
              </p:custDataLst>
            </p:nvPr>
          </p:nvSpPr>
          <p:spPr>
            <a:xfrm>
              <a:off x="6258204" y="3881679"/>
              <a:ext cx="3209925" cy="415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zh-CN" altLang="en-US" sz="2400" b="1" dirty="0">
                  <a:solidFill>
                    <a:srgbClr val="FFC000">
                      <a:lumMod val="7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方正中雅宋_GBK" panose="02000000000000000000" charset="-122"/>
                </a:rPr>
                <a:t>中国区域发展数据库</a:t>
              </a:r>
              <a:endParaRPr lang="zh-CN" altLang="en-US" sz="2400" b="1" dirty="0">
                <a:solidFill>
                  <a:srgbClr val="FFC000">
                    <a:lumMod val="7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方正中雅宋_GBK" panose="02000000000000000000" charset="-122"/>
              </a:endParaRPr>
            </a:p>
          </p:txBody>
        </p:sp>
      </p:grpSp>
      <p:grpSp>
        <p:nvGrpSpPr>
          <p:cNvPr id="44" name="组合 43"/>
          <p:cNvGrpSpPr/>
          <p:nvPr>
            <p:custDataLst>
              <p:tags r:id="rId9"/>
            </p:custDataLst>
          </p:nvPr>
        </p:nvGrpSpPr>
        <p:grpSpPr>
          <a:xfrm>
            <a:off x="5037361" y="2970591"/>
            <a:ext cx="5069205" cy="914202"/>
            <a:chOff x="4171856" y="3027106"/>
            <a:chExt cx="5069205" cy="914202"/>
          </a:xfrm>
        </p:grpSpPr>
        <p:sp>
          <p:nvSpPr>
            <p:cNvPr id="11" name="圆角矩形 10"/>
            <p:cNvSpPr/>
            <p:nvPr>
              <p:custDataLst>
                <p:tags r:id="rId10"/>
              </p:custDataLst>
            </p:nvPr>
          </p:nvSpPr>
          <p:spPr>
            <a:xfrm rot="21439215">
              <a:off x="4171856" y="3144966"/>
              <a:ext cx="786823" cy="796342"/>
            </a:xfrm>
            <a:prstGeom prst="roundRect">
              <a:avLst>
                <a:gd name="adj" fmla="val 18567"/>
              </a:avLst>
            </a:prstGeom>
            <a:solidFill>
              <a:srgbClr val="B16B8E"/>
            </a:solidFill>
            <a:ln>
              <a:solidFill>
                <a:srgbClr val="B16B8E">
                  <a:lumMod val="75000"/>
                </a:srgbClr>
              </a:solidFill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/>
              <a:r>
                <a:rPr lang="en-US" sz="480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3</a:t>
              </a:r>
              <a:endParaRPr lang="en-US" sz="48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24" name="直接箭头连接符 23"/>
            <p:cNvCxnSpPr/>
            <p:nvPr>
              <p:custDataLst>
                <p:tags r:id="rId11"/>
              </p:custDataLst>
            </p:nvPr>
          </p:nvCxnSpPr>
          <p:spPr>
            <a:xfrm>
              <a:off x="4951051" y="3342115"/>
              <a:ext cx="945996" cy="0"/>
            </a:xfrm>
            <a:prstGeom prst="straightConnector1">
              <a:avLst/>
            </a:prstGeom>
            <a:ln>
              <a:solidFill>
                <a:sysClr val="window" lastClr="FFFFFF">
                  <a:lumMod val="75000"/>
                </a:sysClr>
              </a:solidFill>
              <a:tailEnd type="triangle"/>
            </a:ln>
          </p:spPr>
          <p:style>
            <a:lnRef idx="1">
              <a:srgbClr val="CE7932"/>
            </a:lnRef>
            <a:fillRef idx="0">
              <a:srgbClr val="CE7932"/>
            </a:fillRef>
            <a:effectRef idx="0">
              <a:srgbClr val="CE7932"/>
            </a:effectRef>
            <a:fontRef idx="minor">
              <a:srgbClr val="5F5F5F"/>
            </a:fontRef>
          </p:style>
        </p:cxnSp>
        <p:sp>
          <p:nvSpPr>
            <p:cNvPr id="25" name="标题 1"/>
            <p:cNvSpPr txBox="1"/>
            <p:nvPr>
              <p:custDataLst>
                <p:tags r:id="rId12"/>
              </p:custDataLst>
            </p:nvPr>
          </p:nvSpPr>
          <p:spPr>
            <a:xfrm>
              <a:off x="5964461" y="3027106"/>
              <a:ext cx="3276600" cy="415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zh-CN" altLang="en-US" sz="2400" b="1" dirty="0">
                  <a:solidFill>
                    <a:srgbClr val="B16B8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方正中雅宋_GBK" panose="02000000000000000000" charset="-122"/>
                </a:rPr>
                <a:t>中国行业发展数据库</a:t>
              </a:r>
              <a:endParaRPr lang="zh-CN" altLang="en-US" sz="2400" b="1" dirty="0">
                <a:solidFill>
                  <a:srgbClr val="B16B8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方正中雅宋_GBK" panose="02000000000000000000" charset="-122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3"/>
            </p:custDataLst>
          </p:nvPr>
        </p:nvGrpSpPr>
        <p:grpSpPr>
          <a:xfrm>
            <a:off x="4777049" y="2148674"/>
            <a:ext cx="5328920" cy="953339"/>
            <a:chOff x="3911544" y="2205189"/>
            <a:chExt cx="5328920" cy="953339"/>
          </a:xfrm>
        </p:grpSpPr>
        <p:sp>
          <p:nvSpPr>
            <p:cNvPr id="10" name="圆角矩形 9"/>
            <p:cNvSpPr/>
            <p:nvPr>
              <p:custDataLst>
                <p:tags r:id="rId14"/>
              </p:custDataLst>
            </p:nvPr>
          </p:nvSpPr>
          <p:spPr>
            <a:xfrm rot="21116664">
              <a:off x="3911544" y="2362186"/>
              <a:ext cx="786823" cy="796342"/>
            </a:xfrm>
            <a:prstGeom prst="roundRect">
              <a:avLst>
                <a:gd name="adj" fmla="val 18567"/>
              </a:avLst>
            </a:prstGeom>
            <a:solidFill>
              <a:srgbClr val="D24726"/>
            </a:solidFill>
            <a:ln>
              <a:solidFill>
                <a:srgbClr val="D24726">
                  <a:lumMod val="75000"/>
                </a:srgbClr>
              </a:solidFill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/>
              <a:r>
                <a:rPr lang="en-US" sz="480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2</a:t>
              </a:r>
              <a:endParaRPr lang="en-US" sz="48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27" name="直接箭头连接符 26"/>
            <p:cNvCxnSpPr/>
            <p:nvPr>
              <p:custDataLst>
                <p:tags r:id="rId15"/>
              </p:custDataLst>
            </p:nvPr>
          </p:nvCxnSpPr>
          <p:spPr>
            <a:xfrm>
              <a:off x="4664972" y="2520197"/>
              <a:ext cx="945996" cy="0"/>
            </a:xfrm>
            <a:prstGeom prst="straightConnector1">
              <a:avLst/>
            </a:prstGeom>
            <a:ln>
              <a:solidFill>
                <a:sysClr val="window" lastClr="FFFFFF">
                  <a:lumMod val="75000"/>
                </a:sysClr>
              </a:solidFill>
              <a:tailEnd type="triangle"/>
            </a:ln>
          </p:spPr>
          <p:style>
            <a:lnRef idx="1">
              <a:srgbClr val="CE7932"/>
            </a:lnRef>
            <a:fillRef idx="0">
              <a:srgbClr val="CE7932"/>
            </a:fillRef>
            <a:effectRef idx="0">
              <a:srgbClr val="CE7932"/>
            </a:effectRef>
            <a:fontRef idx="minor">
              <a:srgbClr val="5F5F5F"/>
            </a:fontRef>
          </p:style>
        </p:cxnSp>
        <p:sp>
          <p:nvSpPr>
            <p:cNvPr id="28" name="标题 1"/>
            <p:cNvSpPr txBox="1"/>
            <p:nvPr>
              <p:custDataLst>
                <p:tags r:id="rId16"/>
              </p:custDataLst>
            </p:nvPr>
          </p:nvSpPr>
          <p:spPr>
            <a:xfrm>
              <a:off x="5678114" y="2205189"/>
              <a:ext cx="3562350" cy="415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zh-CN" altLang="en-US" sz="2400" b="1" dirty="0">
                  <a:solidFill>
                    <a:srgbClr val="D24726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方正中雅宋_GBK" panose="02000000000000000000" charset="-122"/>
                </a:rPr>
                <a:t>中国经济发展数据库</a:t>
              </a:r>
              <a:endParaRPr lang="zh-CN" altLang="en-US" sz="2400" b="1" dirty="0">
                <a:solidFill>
                  <a:srgbClr val="D24726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方正中雅宋_GBK" panose="02000000000000000000" charset="-122"/>
              </a:endParaRPr>
            </a:p>
          </p:txBody>
        </p:sp>
      </p:grpSp>
      <p:grpSp>
        <p:nvGrpSpPr>
          <p:cNvPr id="47" name="组合 46"/>
          <p:cNvGrpSpPr/>
          <p:nvPr>
            <p:custDataLst>
              <p:tags r:id="rId17"/>
            </p:custDataLst>
          </p:nvPr>
        </p:nvGrpSpPr>
        <p:grpSpPr>
          <a:xfrm>
            <a:off x="4860684" y="1346110"/>
            <a:ext cx="5608320" cy="953459"/>
            <a:chOff x="3995179" y="1402625"/>
            <a:chExt cx="5608320" cy="953459"/>
          </a:xfrm>
        </p:grpSpPr>
        <p:sp>
          <p:nvSpPr>
            <p:cNvPr id="31" name="圆角矩形 30"/>
            <p:cNvSpPr/>
            <p:nvPr>
              <p:custDataLst>
                <p:tags r:id="rId18"/>
              </p:custDataLst>
            </p:nvPr>
          </p:nvSpPr>
          <p:spPr>
            <a:xfrm rot="21116664">
              <a:off x="3995179" y="1559742"/>
              <a:ext cx="786823" cy="796342"/>
            </a:xfrm>
            <a:prstGeom prst="roundRect">
              <a:avLst>
                <a:gd name="adj" fmla="val 18567"/>
              </a:avLst>
            </a:prstGeom>
            <a:ln>
              <a:solidFill>
                <a:srgbClr val="CE7932">
                  <a:lumMod val="75000"/>
                </a:srgbClr>
              </a:solidFill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/>
              <a:r>
                <a:rPr lang="en-US" sz="480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1</a:t>
              </a:r>
              <a:endParaRPr lang="en-US" sz="48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2" name="直接箭头连接符 1"/>
            <p:cNvCxnSpPr/>
            <p:nvPr>
              <p:custDataLst>
                <p:tags r:id="rId19"/>
              </p:custDataLst>
            </p:nvPr>
          </p:nvCxnSpPr>
          <p:spPr>
            <a:xfrm>
              <a:off x="4742466" y="1698584"/>
              <a:ext cx="945996" cy="0"/>
            </a:xfrm>
            <a:prstGeom prst="straightConnector1">
              <a:avLst/>
            </a:prstGeom>
            <a:ln>
              <a:solidFill>
                <a:sysClr val="window" lastClr="FFFFFF">
                  <a:lumMod val="75000"/>
                </a:sysClr>
              </a:solidFill>
              <a:tailEnd type="triangle"/>
            </a:ln>
          </p:spPr>
          <p:style>
            <a:lnRef idx="1">
              <a:srgbClr val="CE7932"/>
            </a:lnRef>
            <a:fillRef idx="0">
              <a:srgbClr val="CE7932"/>
            </a:fillRef>
            <a:effectRef idx="0">
              <a:srgbClr val="CE7932"/>
            </a:effectRef>
            <a:fontRef idx="minor">
              <a:srgbClr val="5F5F5F"/>
            </a:fontRef>
          </p:style>
        </p:cxnSp>
        <p:sp>
          <p:nvSpPr>
            <p:cNvPr id="33" name="标题 1"/>
            <p:cNvSpPr txBox="1"/>
            <p:nvPr>
              <p:custDataLst>
                <p:tags r:id="rId20"/>
              </p:custDataLst>
            </p:nvPr>
          </p:nvSpPr>
          <p:spPr>
            <a:xfrm>
              <a:off x="5756034" y="1402625"/>
              <a:ext cx="3847465" cy="415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zh-CN" altLang="en-US" sz="2400" b="1" dirty="0">
                  <a:solidFill>
                    <a:srgbClr val="CE7932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方正中雅宋_GBK" panose="02000000000000000000" charset="-122"/>
                </a:rPr>
                <a:t>中国社会发展数据库</a:t>
              </a:r>
              <a:endParaRPr lang="zh-CN" altLang="en-US" sz="2400" b="1" dirty="0">
                <a:solidFill>
                  <a:srgbClr val="CE793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方正中雅宋_GBK" panose="02000000000000000000" charset="-122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21"/>
            </p:custDataLst>
          </p:nvPr>
        </p:nvGrpSpPr>
        <p:grpSpPr>
          <a:xfrm>
            <a:off x="3273513" y="2476056"/>
            <a:ext cx="1878748" cy="3777182"/>
            <a:chOff x="2408008" y="2532571"/>
            <a:chExt cx="1878748" cy="3777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圆角矩形 2"/>
            <p:cNvSpPr/>
            <p:nvPr>
              <p:custDataLst>
                <p:tags r:id="rId22"/>
              </p:custDataLst>
            </p:nvPr>
          </p:nvSpPr>
          <p:spPr>
            <a:xfrm>
              <a:off x="2408008" y="3388667"/>
              <a:ext cx="731645" cy="1417564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" name="圆角矩形 3"/>
            <p:cNvSpPr/>
            <p:nvPr>
              <p:custDataLst>
                <p:tags r:id="rId23"/>
              </p:custDataLst>
            </p:nvPr>
          </p:nvSpPr>
          <p:spPr>
            <a:xfrm>
              <a:off x="2416226" y="4702978"/>
              <a:ext cx="320100" cy="160677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-250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" name="圆角矩形 4"/>
            <p:cNvSpPr/>
            <p:nvPr>
              <p:custDataLst>
                <p:tags r:id="rId24"/>
              </p:custDataLst>
            </p:nvPr>
          </p:nvSpPr>
          <p:spPr>
            <a:xfrm rot="20318279">
              <a:off x="2889432" y="4677096"/>
              <a:ext cx="320100" cy="482531"/>
            </a:xfrm>
            <a:prstGeom prst="roundRect">
              <a:avLst>
                <a:gd name="adj" fmla="val 29625"/>
              </a:avLst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-250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" name="圆角矩形 5"/>
            <p:cNvSpPr/>
            <p:nvPr>
              <p:custDataLst>
                <p:tags r:id="rId25"/>
              </p:custDataLst>
            </p:nvPr>
          </p:nvSpPr>
          <p:spPr>
            <a:xfrm>
              <a:off x="2942681" y="4976077"/>
              <a:ext cx="328271" cy="1321174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-250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" name="圆角矩形 6"/>
            <p:cNvSpPr/>
            <p:nvPr>
              <p:custDataLst>
                <p:tags r:id="rId26"/>
              </p:custDataLst>
            </p:nvPr>
          </p:nvSpPr>
          <p:spPr>
            <a:xfrm rot="3224468">
              <a:off x="3143680" y="2473104"/>
              <a:ext cx="291498" cy="1385613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-250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8" name="圆角矩形 7"/>
            <p:cNvSpPr/>
            <p:nvPr>
              <p:custDataLst>
                <p:tags r:id="rId27"/>
              </p:custDataLst>
            </p:nvPr>
          </p:nvSpPr>
          <p:spPr>
            <a:xfrm rot="3531662">
              <a:off x="3448159" y="2642687"/>
              <a:ext cx="291582" cy="1385613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-250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28"/>
              </p:custDataLst>
            </p:nvPr>
          </p:nvSpPr>
          <p:spPr>
            <a:xfrm>
              <a:off x="2410807" y="2532571"/>
              <a:ext cx="820301" cy="82030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29"/>
            </p:custDataLst>
          </p:nvPr>
        </p:nvGrpSpPr>
        <p:grpSpPr>
          <a:xfrm>
            <a:off x="4958272" y="5426872"/>
            <a:ext cx="5719445" cy="808406"/>
            <a:chOff x="4092767" y="5483387"/>
            <a:chExt cx="5719445" cy="808406"/>
          </a:xfrm>
        </p:grpSpPr>
        <p:sp>
          <p:nvSpPr>
            <p:cNvPr id="35" name="圆角矩形 34"/>
            <p:cNvSpPr/>
            <p:nvPr>
              <p:custDataLst>
                <p:tags r:id="rId30"/>
              </p:custDataLst>
            </p:nvPr>
          </p:nvSpPr>
          <p:spPr>
            <a:xfrm rot="21439215">
              <a:off x="4092767" y="5495452"/>
              <a:ext cx="786824" cy="796341"/>
            </a:xfrm>
            <a:prstGeom prst="roundRect">
              <a:avLst>
                <a:gd name="adj" fmla="val 18567"/>
              </a:avLst>
            </a:prstGeom>
            <a:solidFill>
              <a:srgbClr val="CE7932">
                <a:lumMod val="75000"/>
              </a:srgbClr>
            </a:solidFill>
            <a:ln>
              <a:solidFill>
                <a:srgbClr val="CE7932">
                  <a:lumMod val="50000"/>
                </a:srgbClr>
              </a:solidFill>
            </a:ln>
          </p:spPr>
          <p:style>
            <a:lnRef idx="2">
              <a:srgbClr val="CE7932">
                <a:shade val="50000"/>
              </a:srgbClr>
            </a:lnRef>
            <a:fillRef idx="1">
              <a:srgbClr val="CE7932"/>
            </a:fillRef>
            <a:effectRef idx="0">
              <a:srgbClr val="CE7932"/>
            </a:effectRef>
            <a:fontRef idx="minor">
              <a:sysClr val="window" lastClr="FFFFFF"/>
            </a:fontRef>
          </p:style>
          <p:txBody>
            <a:bodyPr rtlCol="0" anchor="ctr">
              <a:normAutofit fontScale="90000" lnSpcReduction="10000"/>
            </a:bodyPr>
            <a:lstStyle/>
            <a:p>
              <a:pPr algn="ctr"/>
              <a:r>
                <a:rPr lang="en-US" sz="480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6</a:t>
              </a:r>
              <a:endParaRPr lang="en-US" sz="48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37" name="直接箭头连接符 36"/>
            <p:cNvCxnSpPr/>
            <p:nvPr>
              <p:custDataLst>
                <p:tags r:id="rId31"/>
              </p:custDataLst>
            </p:nvPr>
          </p:nvCxnSpPr>
          <p:spPr>
            <a:xfrm>
              <a:off x="4875741" y="5798498"/>
              <a:ext cx="945996" cy="0"/>
            </a:xfrm>
            <a:prstGeom prst="straightConnector1">
              <a:avLst/>
            </a:prstGeom>
            <a:ln>
              <a:solidFill>
                <a:sysClr val="window" lastClr="FFFFFF">
                  <a:lumMod val="75000"/>
                </a:sysClr>
              </a:solidFill>
              <a:tailEnd type="triangle"/>
            </a:ln>
          </p:spPr>
          <p:style>
            <a:lnRef idx="1">
              <a:srgbClr val="CE7932"/>
            </a:lnRef>
            <a:fillRef idx="0">
              <a:srgbClr val="CE7932"/>
            </a:fillRef>
            <a:effectRef idx="0">
              <a:srgbClr val="CE7932"/>
            </a:effectRef>
            <a:fontRef idx="minor">
              <a:srgbClr val="5F5F5F"/>
            </a:fontRef>
          </p:style>
        </p:cxnSp>
        <p:sp>
          <p:nvSpPr>
            <p:cNvPr id="14" name="标题 1"/>
            <p:cNvSpPr txBox="1"/>
            <p:nvPr>
              <p:custDataLst>
                <p:tags r:id="rId32"/>
              </p:custDataLst>
            </p:nvPr>
          </p:nvSpPr>
          <p:spPr>
            <a:xfrm>
              <a:off x="5889182" y="5483387"/>
              <a:ext cx="3923030" cy="415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zh-CN" altLang="en-US" sz="2400" b="1" dirty="0">
                  <a:solidFill>
                    <a:srgbClr val="CE7932">
                      <a:lumMod val="7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方正中雅宋_GBK" panose="02000000000000000000" charset="-122"/>
                </a:rPr>
                <a:t>世界经济与国际关系数据库</a:t>
              </a:r>
              <a:endParaRPr lang="zh-CN" altLang="en-US" sz="2400" b="1" dirty="0">
                <a:solidFill>
                  <a:srgbClr val="CE7932">
                    <a:lumMod val="7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方正中雅宋_GBK" panose="02000000000000000000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 rot="5400000">
            <a:off x="-722630" y="3435350"/>
            <a:ext cx="4414520" cy="713105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42997" y="2159000"/>
            <a:ext cx="675005" cy="38398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solidFill>
                  <a:srgbClr val="1C289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中雅宋_GBK" panose="02000000000000000000" charset="-122"/>
              </a:rPr>
              <a:t>六 大 基 本 子 库</a:t>
            </a:r>
            <a:endParaRPr lang="zh-CN" altLang="en-US" sz="3200" dirty="0">
              <a:solidFill>
                <a:srgbClr val="1C289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中雅宋_GBK" panose="02000000000000000000" charset="-122"/>
            </a:endParaRPr>
          </a:p>
        </p:txBody>
      </p:sp>
    </p:spTree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剪去单角的矩形 31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19" name="TextBox 33"/>
          <p:cNvSpPr txBox="1"/>
          <p:nvPr/>
        </p:nvSpPr>
        <p:spPr>
          <a:xfrm>
            <a:off x="304800" y="419100"/>
            <a:ext cx="15113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38" name="剪去单角的矩形 37"/>
          <p:cNvSpPr/>
          <p:nvPr/>
        </p:nvSpPr>
        <p:spPr>
          <a:xfrm flipV="1">
            <a:off x="0" y="398463"/>
            <a:ext cx="2120900" cy="539750"/>
          </a:xfrm>
          <a:prstGeom prst="snip1Rect">
            <a:avLst/>
          </a:prstGeom>
          <a:solidFill>
            <a:srgbClr val="0F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1" name="TextBox 35"/>
          <p:cNvSpPr txBox="1"/>
          <p:nvPr/>
        </p:nvSpPr>
        <p:spPr>
          <a:xfrm>
            <a:off x="330200" y="431800"/>
            <a:ext cx="151130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社情简介</a:t>
            </a:r>
            <a:endParaRPr lang="zh-CN" altLang="en-US" sz="24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49" name="剪去单角的矩形 48"/>
          <p:cNvSpPr/>
          <p:nvPr/>
        </p:nvSpPr>
        <p:spPr>
          <a:xfrm flipV="1">
            <a:off x="0" y="398780"/>
            <a:ext cx="5952490" cy="539750"/>
          </a:xfrm>
          <a:prstGeom prst="snip1Rect">
            <a:avLst/>
          </a:prstGeom>
          <a:solidFill>
            <a:srgbClr val="1C2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3" name="TextBox 37"/>
          <p:cNvSpPr txBox="1"/>
          <p:nvPr/>
        </p:nvSpPr>
        <p:spPr>
          <a:xfrm>
            <a:off x="184150" y="419100"/>
            <a:ext cx="585470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01  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关注中国</a:t>
            </a:r>
            <a:r>
              <a:rPr lang="en-US" altLang="zh-CN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——</a:t>
            </a:r>
            <a:r>
              <a:rPr lang="zh-CN" altLang="en-US" sz="2600" b="1" dirty="0">
                <a:solidFill>
                  <a:schemeClr val="bg1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学术解读细分领域</a:t>
            </a:r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  <a:p>
            <a:endParaRPr lang="zh-CN" altLang="en-US" sz="2600" b="1" dirty="0">
              <a:solidFill>
                <a:schemeClr val="bg1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80685" y="2719705"/>
            <a:ext cx="6711315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8228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宗教    </a:t>
            </a:r>
            <a:r>
              <a:rPr lang="zh-CN" altLang="en-US" sz="20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社会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人口    </a:t>
            </a:r>
            <a:r>
              <a:rPr lang="zh-CN" altLang="en-US" sz="20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政治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外交    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法律</a:t>
            </a: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文化    文学艺术    医疗卫生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18228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资源环境    教育    体育</a:t>
            </a:r>
            <a:endParaRPr lang="zh-CN" altLang="en-US" sz="2000" dirty="0">
              <a:solidFill>
                <a:srgbClr val="18228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313680" y="2085975"/>
            <a:ext cx="5004435" cy="633730"/>
          </a:xfrm>
          <a:prstGeom prst="rect">
            <a:avLst/>
          </a:prstGeom>
          <a:solidFill>
            <a:srgbClr val="FDC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80685" y="2172335"/>
            <a:ext cx="4999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方正中雅宋_GBK" panose="02000000000000000000" charset="-122"/>
              </a:rPr>
              <a:t>中国社会发展数据库</a:t>
            </a:r>
            <a:r>
              <a:rPr lang="zh-CN" altLang="en-US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（</a:t>
            </a:r>
            <a:r>
              <a:rPr lang="en-US" altLang="zh-CN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12</a:t>
            </a:r>
            <a:r>
              <a:rPr lang="zh-CN" altLang="en-US" sz="2400">
                <a:solidFill>
                  <a:srgbClr val="182286"/>
                </a:solidFill>
                <a:latin typeface="方正中雅宋_GBK" panose="02000000000000000000" charset="-122"/>
                <a:ea typeface="方正中雅宋_GBK" panose="02000000000000000000" charset="-122"/>
                <a:sym typeface="+mn-ea"/>
              </a:rPr>
              <a:t>个子库）</a:t>
            </a:r>
            <a:endParaRPr lang="zh-CN" altLang="en-US" sz="2400">
              <a:solidFill>
                <a:srgbClr val="182286"/>
              </a:solidFill>
              <a:latin typeface="方正中雅宋_GBK" panose="02000000000000000000" charset="-122"/>
              <a:ea typeface="方正中雅宋_GBK" panose="02000000000000000000" charset="-122"/>
              <a:sym typeface="方正中雅宋_GBK" panose="020000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4467" y="1821180"/>
            <a:ext cx="1560526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838" y="2275840"/>
            <a:ext cx="1556593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74" y="3648710"/>
            <a:ext cx="158115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/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4"/>
  <p:tag name="KSO_WM_UNIT_ID" val="diagram160193_6*m_i*1_4"/>
  <p:tag name="KSO_WM_UNIT_CLEAR" val="1"/>
  <p:tag name="KSO_WM_UNIT_LAYERLEVEL" val="1_1"/>
  <p:tag name="KSO_WM_DIAGRAM_GROUP_CODE" val="m1-1"/>
  <p:tag name="KSO_WM_UNIT_LINE_FORE_SCHEMECOLOR_INDEX" val="14"/>
  <p:tag name="KSO_WM_UNIT_LINE_FILL_TYPE" val="2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a"/>
  <p:tag name="KSO_WM_UNIT_INDEX" val="1_3_1"/>
  <p:tag name="KSO_WM_UNIT_ID" val="diagram160193_6*m_h_a*1_3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8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3_6*i*18"/>
  <p:tag name="KSO_WM_TEMPLATE_CATEGORY" val="diagram"/>
  <p:tag name="KSO_WM_TEMPLATE_INDEX" val="160193"/>
  <p:tag name="KSO_WM_UNIT_INDEX" val="18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5"/>
  <p:tag name="KSO_WM_UNIT_ID" val="diagram160193_6*m_i*1_5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6"/>
  <p:tag name="KSO_WM_UNIT_ID" val="diagram160193_6*m_i*1_6"/>
  <p:tag name="KSO_WM_UNIT_CLEAR" val="1"/>
  <p:tag name="KSO_WM_UNIT_LAYERLEVEL" val="1_1"/>
  <p:tag name="KSO_WM_DIAGRAM_GROUP_CODE" val="m1-1"/>
  <p:tag name="KSO_WM_UNIT_LINE_FORE_SCHEMECOLOR_INDEX" val="14"/>
  <p:tag name="KSO_WM_UNIT_LINE_FILL_TYPE" val="2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a"/>
  <p:tag name="KSO_WM_UNIT_INDEX" val="1_4_1"/>
  <p:tag name="KSO_WM_UNIT_ID" val="diagram160193_6*m_h_a*1_4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7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3_6*i*27"/>
  <p:tag name="KSO_WM_TEMPLATE_CATEGORY" val="diagram"/>
  <p:tag name="KSO_WM_TEMPLATE_INDEX" val="160193"/>
  <p:tag name="KSO_WM_UNIT_INDEX" val="27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7"/>
  <p:tag name="KSO_WM_UNIT_ID" val="diagram160193_6*m_i*1_7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8"/>
  <p:tag name="KSO_WM_UNIT_ID" val="diagram160193_6*m_i*1_8"/>
  <p:tag name="KSO_WM_UNIT_CLEAR" val="1"/>
  <p:tag name="KSO_WM_UNIT_LAYERLEVEL" val="1_1"/>
  <p:tag name="KSO_WM_DIAGRAM_GROUP_CODE" val="m1-1"/>
  <p:tag name="KSO_WM_UNIT_LINE_FORE_SCHEMECOLOR_INDEX" val="14"/>
  <p:tag name="KSO_WM_UNIT_LINE_FILL_TYPE" val="2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a"/>
  <p:tag name="KSO_WM_UNIT_INDEX" val="1_5_1"/>
  <p:tag name="KSO_WM_UNIT_ID" val="diagram160193_6*m_h_a*1_5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6"/>
  <p:tag name="KSO_WM_UNIT_TEXT_FILL_TYPE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3_6*i*36"/>
  <p:tag name="KSO_WM_TEMPLATE_CATEGORY" val="diagram"/>
  <p:tag name="KSO_WM_TEMPLATE_INDEX" val="160193"/>
  <p:tag name="KSO_WM_UNIT_INDEX" val="36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9"/>
  <p:tag name="KSO_WM_UNIT_ID" val="diagram160193_6*m_i*1_9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0"/>
  <p:tag name="KSO_WM_UNIT_ID" val="diagram160193_6*m_i*1_10"/>
  <p:tag name="KSO_WM_UNIT_CLEAR" val="1"/>
  <p:tag name="KSO_WM_UNIT_LAYERLEVEL" val="1_1"/>
  <p:tag name="KSO_WM_DIAGRAM_GROUP_CODE" val="m1-1"/>
  <p:tag name="KSO_WM_UNIT_LINE_FORE_SCHEMECOLOR_INDEX" val="14"/>
  <p:tag name="KSO_WM_UNIT_LINE_FILL_TYPE" val="2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a"/>
  <p:tag name="KSO_WM_UNIT_INDEX" val="1_6_1"/>
  <p:tag name="KSO_WM_UNIT_ID" val="diagram160193_6*m_h_a*1_6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5"/>
  <p:tag name="KSO_WM_UNIT_TEXT_FILL_TYPE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3_6*i*45"/>
  <p:tag name="KSO_WM_TEMPLATE_CATEGORY" val="diagram"/>
  <p:tag name="KSO_WM_TEMPLATE_INDEX" val="160193"/>
  <p:tag name="KSO_WM_UNIT_INDEX" val="45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1"/>
  <p:tag name="KSO_WM_UNIT_ID" val="diagram160193_6*m_i*1_11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2"/>
  <p:tag name="KSO_WM_UNIT_ID" val="diagram160193_6*m_i*1_12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3"/>
  <p:tag name="KSO_WM_UNIT_ID" val="diagram160193_6*m_i*1_13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4"/>
  <p:tag name="KSO_WM_UNIT_ID" val="diagram160193_6*m_i*1_14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5"/>
  <p:tag name="KSO_WM_UNIT_ID" val="diagram160193_6*m_i*1_15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3.xml><?xml version="1.0" encoding="utf-8"?>
<p:tagLst xmlns:p="http://schemas.openxmlformats.org/presentationml/2006/main">
  <p:tag name="ISLIDE.THEME" val="https://www.islide.cc;"/>
  <p:tag name="ISLIDE.TEMPLATE" val="https://www.islide.cc;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6"/>
  <p:tag name="KSO_WM_UNIT_ID" val="diagram160193_6*m_i*1_16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7"/>
  <p:tag name="KSO_WM_UNIT_ID" val="diagram160193_6*m_i*1_17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3_6*i*60"/>
  <p:tag name="KSO_WM_TEMPLATE_CATEGORY" val="diagram"/>
  <p:tag name="KSO_WM_TEMPLATE_INDEX" val="160193"/>
  <p:tag name="KSO_WM_UNIT_INDEX" val="60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8"/>
  <p:tag name="KSO_WM_UNIT_ID" val="diagram160193_6*m_i*1_18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9"/>
  <p:tag name="KSO_WM_UNIT_ID" val="diagram160193_6*m_i*1_19"/>
  <p:tag name="KSO_WM_UNIT_CLEAR" val="1"/>
  <p:tag name="KSO_WM_UNIT_LAYERLEVEL" val="1_1"/>
  <p:tag name="KSO_WM_DIAGRAM_GROUP_CODE" val="m1-1"/>
  <p:tag name="KSO_WM_UNIT_LINE_FORE_SCHEMECOLOR_INDEX" val="14"/>
  <p:tag name="KSO_WM_UNIT_LINE_FILL_TYPE" val="2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a"/>
  <p:tag name="KSO_WM_UNIT_INDEX" val="1_1_1"/>
  <p:tag name="KSO_WM_UNIT_ID" val="diagram160193_6*m_h_a*1_1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5"/>
  <p:tag name="KSO_WM_UNIT_TEXT_FILL_TYPE" val="1"/>
</p:tagLst>
</file>

<file path=ppt/tags/tag36.xml><?xml version="1.0" encoding="utf-8"?>
<p:tagLst xmlns:p="http://schemas.openxmlformats.org/presentationml/2006/main">
  <p:tag name="ISLIDE.ICON" val="#392036;#167948;#391697;#145306;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3_6*i*0"/>
  <p:tag name="KSO_WM_TEMPLATE_CATEGORY" val="diagram"/>
  <p:tag name="KSO_WM_TEMPLATE_INDEX" val="160193"/>
  <p:tag name="KSO_WM_UNIT_INDEX" val="0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681_3*l_h_i*1_1_2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68681_3*l_h_i*1_2_2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68681_3*l_i*1_1"/>
  <p:tag name="KSO_WM_TEMPLATE_CATEGORY" val="diagram"/>
  <p:tag name="KSO_WM_TEMPLATE_INDEX" val="20168681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68681_3*l_h_i*1_3_2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RELATE_UNITID" val="diagram20168681_3*l_h_f*1_2_1"/>
  <p:tag name="KSO_WM_UNIT_PRESET_TEXT" val="Option 02"/>
  <p:tag name="KSO_WM_UNIT_NOCLEAR" val="0"/>
  <p:tag name="KSO_WM_UNIT_VALUE" val="5"/>
  <p:tag name="KSO_WM_UNIT_HIGHLIGHT" val="0"/>
  <p:tag name="KSO_WM_UNIT_COMPATIBLE" val="1"/>
  <p:tag name="KSO_WM_UNIT_DIAGRAM_ISNUMVISUAL" val="0"/>
  <p:tag name="KSO_WM_UNIT_DIAGRAM_ISREFERUNIT" val="0"/>
  <p:tag name="KSO_WM_DIAGRAM_GROUP_CODE" val="l1-1"/>
  <p:tag name="KSO_WM_UNIT_TYPE" val="l_h_g"/>
  <p:tag name="KSO_WM_UNIT_INDEX" val="1_2_1"/>
  <p:tag name="KSO_WM_UNIT_ID" val="diagram20168681_3*l_h_g*1_2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5.xml><?xml version="1.0" encoding="utf-8"?>
<p:tagLst xmlns:p="http://schemas.openxmlformats.org/presentationml/2006/main">
  <p:tag name="KSO_WM_UNIT_RELATE_UNITID" val="diagram20168681_3*l_h_f*1_1_1"/>
  <p:tag name="KSO_WM_UNIT_PRESET_TEXT" val="Option 01"/>
  <p:tag name="KSO_WM_UNIT_NOCLEAR" val="0"/>
  <p:tag name="KSO_WM_UNIT_VALUE" val="5"/>
  <p:tag name="KSO_WM_UNIT_HIGHLIGHT" val="0"/>
  <p:tag name="KSO_WM_UNIT_COMPATIBLE" val="1"/>
  <p:tag name="KSO_WM_UNIT_DIAGRAM_ISNUMVISUAL" val="0"/>
  <p:tag name="KSO_WM_UNIT_DIAGRAM_ISREFERUNIT" val="0"/>
  <p:tag name="KSO_WM_DIAGRAM_GROUP_CODE" val="l1-1"/>
  <p:tag name="KSO_WM_UNIT_TYPE" val="l_h_g"/>
  <p:tag name="KSO_WM_UNIT_INDEX" val="1_1_1"/>
  <p:tag name="KSO_WM_UNIT_ID" val="diagram20168681_3*l_h_g*1_1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6.xml><?xml version="1.0" encoding="utf-8"?>
<p:tagLst xmlns:p="http://schemas.openxmlformats.org/presentationml/2006/main">
  <p:tag name="KSO_WM_UNIT_RELATE_UNITID" val="diagram20168681_3*l_h_f*1_3_1"/>
  <p:tag name="KSO_WM_UNIT_PRESET_TEXT" val="Option 03"/>
  <p:tag name="KSO_WM_UNIT_NOCLEAR" val="0"/>
  <p:tag name="KSO_WM_UNIT_VALUE" val="5"/>
  <p:tag name="KSO_WM_UNIT_HIGHLIGHT" val="0"/>
  <p:tag name="KSO_WM_UNIT_COMPATIBLE" val="1"/>
  <p:tag name="KSO_WM_UNIT_DIAGRAM_ISNUMVISUAL" val="0"/>
  <p:tag name="KSO_WM_UNIT_DIAGRAM_ISREFERUNIT" val="0"/>
  <p:tag name="KSO_WM_DIAGRAM_GROUP_CODE" val="l1-1"/>
  <p:tag name="KSO_WM_UNIT_TYPE" val="l_h_g"/>
  <p:tag name="KSO_WM_UNIT_INDEX" val="1_3_1"/>
  <p:tag name="KSO_WM_UNIT_ID" val="diagram20168681_3*l_h_g*1_3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UNIT_PRESET_TEXT" val="Lorem ipsum dolor sit amet, consectetur adipisicing elit.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681_3*l_h_f*1_1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8681_3*l_h_i*1_1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LINE_FORE_SCHEMECOLOR_INDEX" val="13"/>
  <p:tag name="KSO_WM_UNIT_LINE_FILL_TYPE" val="2"/>
  <p:tag name="KSO_WM_UNIT_SHADOW_SCHEMECOLOR_INDEX" val="16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UNIT_ISCONTENTSTITLE" val="0"/>
  <p:tag name="KSO_WM_UNIT_PRESET_TEXT" val="Option 01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8681_3*l_h_a*1_1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"/>
  <p:tag name="KSO_WM_UNIT_ID" val="diagram160193_6*m_i*1_1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LINE_FORE_SCHEMECOLOR_INDEX" val="10"/>
  <p:tag name="KSO_WM_UNIT_LINE_FILL_TYPE" val="2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KSO_WM_UNIT_PRESET_TEXT" val="Lorem ipsum dolor sit amet, consectetur adipisicing elit.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8681_3*l_h_f*1_2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UNIT_ISCONTENTSTITLE" val="0"/>
  <p:tag name="KSO_WM_UNIT_PRESET_TEXT" val="Option 02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68681_3*l_h_a*1_2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52.xml><?xml version="1.0" encoding="utf-8"?>
<p:tagLst xmlns:p="http://schemas.openxmlformats.org/presentationml/2006/main">
  <p:tag name="KSO_WM_UNIT_PRESET_TEXT" val="Lorem ipsum dolor sit amet, consectetur adipisicing elit.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8681_3*l_h_f*1_3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UNIT_ISCONTENTSTITLE" val="0"/>
  <p:tag name="KSO_WM_UNIT_PRESET_TEXT" val="Option 03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68681_3*l_h_a*1_3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8681_3*l_h_i*1_2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LINE_FORE_SCHEMECOLOR_INDEX" val="13"/>
  <p:tag name="KSO_WM_UNIT_LINE_FILL_TYPE" val="2"/>
  <p:tag name="KSO_WM_UNIT_SHADOW_SCHEMECOLOR_INDEX" val="16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8681_3*l_h_i*1_3_1"/>
  <p:tag name="KSO_WM_TEMPLATE_CATEGORY" val="diagram"/>
  <p:tag name="KSO_WM_TEMPLATE_INDEX" val="20168681"/>
  <p:tag name="KSO_WM_UNIT_LAYERLEVEL" val="1_1_1"/>
  <p:tag name="KSO_WM_TAG_VERSION" val="1.0"/>
  <p:tag name="KSO_WM_BEAUTIFY_FLAG" val="#wm#"/>
  <p:tag name="KSO_WM_UNIT_LINE_FORE_SCHEMECOLOR_INDEX" val="13"/>
  <p:tag name="KSO_WM_UNIT_LINE_FILL_TYPE" val="2"/>
  <p:tag name="KSO_WM_UNIT_SHADOW_SCHEMECOLOR_INDEX" val="16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8406_2*l_h_i*1_1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8406_2*l_h_i*1_2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8406_2*l_h_i*1_3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406_2*l_h_i*1_1_2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2"/>
  <p:tag name="KSO_WM_UNIT_ID" val="diagram160193_6*m_i*1_2"/>
  <p:tag name="KSO_WM_UNIT_CLEAR" val="1"/>
  <p:tag name="KSO_WM_UNIT_LAYERLEVEL" val="1_1"/>
  <p:tag name="KSO_WM_DIAGRAM_GROUP_CODE" val="m1-1"/>
  <p:tag name="KSO_WM_UNIT_LINE_FORE_SCHEMECOLOR_INDEX" val="14"/>
  <p:tag name="KSO_WM_UNIT_LINE_FILL_TYPE" val="2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68406_2*l_h_i*1_3_2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68406_2*l_h_i*1_2_2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8406_2*l_h_f*1_2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8406_2*l_h_f*1_3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406_2*l_h_f*1_1_1"/>
  <p:tag name="KSO_WM_TEMPLATE_CATEGORY" val="diagram"/>
  <p:tag name="KSO_WM_TEMPLATE_INDEX" val="2016840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VALUE" val="150*1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68406_2*l_h_x*1_3_1"/>
  <p:tag name="KSO_WM_TEMPLATE_CATEGORY" val="diagram"/>
  <p:tag name="KSO_WM_TEMPLATE_INDEX" val="20168406"/>
  <p:tag name="KSO_WM_UNIT_LAYERLEVEL" val="1_1_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VALUE" val="167*16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68406_2*l_h_x*1_2_1"/>
  <p:tag name="KSO_WM_TEMPLATE_CATEGORY" val="diagram"/>
  <p:tag name="KSO_WM_TEMPLATE_INDEX" val="20168406"/>
  <p:tag name="KSO_WM_UNIT_LAYERLEVEL" val="1_1_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VALUE" val="203*20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68406_2*l_h_x*1_1_1"/>
  <p:tag name="KSO_WM_TEMPLATE_CATEGORY" val="diagram"/>
  <p:tag name="KSO_WM_TEMPLATE_INDEX" val="20168406"/>
  <p:tag name="KSO_WM_UNIT_LAYERLEVEL" val="1_1_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PA" val="v3.0.1"/>
</p:tagLst>
</file>

<file path=ppt/tags/tag69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a"/>
  <p:tag name="KSO_WM_UNIT_INDEX" val="1_2_1"/>
  <p:tag name="KSO_WM_UNIT_ID" val="diagram160193_6*m_h_a*1_2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10"/>
  <p:tag name="KSO_WM_UNIT_TEXT_FILL_TYPE" val="1"/>
</p:tagLst>
</file>

<file path=ppt/tags/tag70.xml><?xml version="1.0" encoding="utf-8"?>
<p:tagLst xmlns:p="http://schemas.openxmlformats.org/presentationml/2006/main">
  <p:tag name="PA" val="v3.0.1"/>
</p:tagLst>
</file>

<file path=ppt/tags/tag71.xml><?xml version="1.0" encoding="utf-8"?>
<p:tagLst xmlns:p="http://schemas.openxmlformats.org/presentationml/2006/main">
  <p:tag name="PA" val="v3.0.1"/>
</p:tagLst>
</file>

<file path=ppt/tags/tag72.xml><?xml version="1.0" encoding="utf-8"?>
<p:tagLst xmlns:p="http://schemas.openxmlformats.org/presentationml/2006/main">
  <p:tag name="PA" val="v3.0.1"/>
</p:tagLst>
</file>

<file path=ppt/tags/tag73.xml><?xml version="1.0" encoding="utf-8"?>
<p:tagLst xmlns:p="http://schemas.openxmlformats.org/presentationml/2006/main">
  <p:tag name="KSO_WPP_MARK_KEY" val="213a0432-f773-47ed-b7db-080c90b3804d"/>
  <p:tag name="COMMONDATA" val="eyJoZGlkIjoiYTYyMmFjZWU2YzVhYzQ5N2Q2YTc1MTE0OTg1NTM2M2UifQ==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3_6*i*9"/>
  <p:tag name="KSO_WM_TEMPLATE_CATEGORY" val="diagram"/>
  <p:tag name="KSO_WM_TEMPLATE_INDEX" val="160193"/>
  <p:tag name="KSO_WM_UNIT_INDEX" val="9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3"/>
  <p:tag name="KSO_WM_UNIT_ID" val="diagram160193_6*m_i*1_3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162A8"/>
      </a:accent1>
      <a:accent2>
        <a:srgbClr val="2A78B5"/>
      </a:accent2>
      <a:accent3>
        <a:srgbClr val="4E90C2"/>
      </a:accent3>
      <a:accent4>
        <a:srgbClr val="F08E2C"/>
      </a:accent4>
      <a:accent5>
        <a:srgbClr val="5F5F5F"/>
      </a:accent5>
      <a:accent6>
        <a:srgbClr val="808080"/>
      </a:accent6>
      <a:hlink>
        <a:srgbClr val="0162A8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162A8"/>
      </a:accent1>
      <a:accent2>
        <a:srgbClr val="2A78B5"/>
      </a:accent2>
      <a:accent3>
        <a:srgbClr val="4E90C2"/>
      </a:accent3>
      <a:accent4>
        <a:srgbClr val="F08E2C"/>
      </a:accent4>
      <a:accent5>
        <a:srgbClr val="5F5F5F"/>
      </a:accent5>
      <a:accent6>
        <a:srgbClr val="808080"/>
      </a:accent6>
      <a:hlink>
        <a:srgbClr val="0162A8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162A8"/>
    </a:accent1>
    <a:accent2>
      <a:srgbClr val="2A78B5"/>
    </a:accent2>
    <a:accent3>
      <a:srgbClr val="4E90C2"/>
    </a:accent3>
    <a:accent4>
      <a:srgbClr val="F08E2C"/>
    </a:accent4>
    <a:accent5>
      <a:srgbClr val="5F5F5F"/>
    </a:accent5>
    <a:accent6>
      <a:srgbClr val="808080"/>
    </a:accent6>
    <a:hlink>
      <a:srgbClr val="0162A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2513</Words>
  <Application>WPS 演示</Application>
  <PresentationFormat>宽屏</PresentationFormat>
  <Paragraphs>405</Paragraphs>
  <Slides>35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Arial</vt:lpstr>
      <vt:lpstr>宋体</vt:lpstr>
      <vt:lpstr>Wingdings</vt:lpstr>
      <vt:lpstr>Calibri</vt:lpstr>
      <vt:lpstr>Calibri Light</vt:lpstr>
      <vt:lpstr>方正中雅宋_GBK</vt:lpstr>
      <vt:lpstr>方正粗雅宋_GBK</vt:lpstr>
      <vt:lpstr>方正粗黑宋简体</vt:lpstr>
      <vt:lpstr>微软雅黑</vt:lpstr>
      <vt:lpstr>楷体</vt:lpstr>
      <vt:lpstr>Arial Unicode MS</vt:lpstr>
      <vt:lpstr>方正兰亭黑简体</vt:lpstr>
      <vt:lpstr>Calibri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赵子皓</dc:creator>
  <cp:lastModifiedBy>王  芳</cp:lastModifiedBy>
  <cp:revision>1623</cp:revision>
  <dcterms:created xsi:type="dcterms:W3CDTF">2015-07-31T06:37:00Z</dcterms:created>
  <dcterms:modified xsi:type="dcterms:W3CDTF">2023-06-19T05:22:27Z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2052-11.1.0.13703</vt:lpwstr>
  </property>
  <property fmtid="{D5CDD505-2E9C-101B-9397-08002B2CF9AE}" pid="4" name="ICV">
    <vt:lpwstr>11D2E1CD84464FF6A60E5B5F1A3823E7</vt:lpwstr>
  </property>
</Properties>
</file>